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sldIdLst>
    <p:sldId id="443" r:id="rId5"/>
    <p:sldId id="314" r:id="rId6"/>
    <p:sldId id="319" r:id="rId7"/>
    <p:sldId id="321" r:id="rId8"/>
    <p:sldId id="318" r:id="rId9"/>
    <p:sldId id="323" r:id="rId10"/>
    <p:sldId id="322" r:id="rId11"/>
    <p:sldId id="324" r:id="rId12"/>
    <p:sldId id="325" r:id="rId13"/>
    <p:sldId id="327" r:id="rId14"/>
    <p:sldId id="328" r:id="rId15"/>
    <p:sldId id="352" r:id="rId16"/>
    <p:sldId id="353" r:id="rId17"/>
    <p:sldId id="659" r:id="rId18"/>
    <p:sldId id="658" r:id="rId19"/>
    <p:sldId id="331" r:id="rId20"/>
    <p:sldId id="326" r:id="rId21"/>
    <p:sldId id="329" r:id="rId22"/>
    <p:sldId id="370" r:id="rId23"/>
    <p:sldId id="382" r:id="rId24"/>
    <p:sldId id="662" r:id="rId25"/>
    <p:sldId id="383" r:id="rId26"/>
    <p:sldId id="663" r:id="rId27"/>
    <p:sldId id="384" r:id="rId28"/>
    <p:sldId id="664" r:id="rId29"/>
    <p:sldId id="385" r:id="rId30"/>
    <p:sldId id="665" r:id="rId31"/>
    <p:sldId id="386" r:id="rId32"/>
    <p:sldId id="666" r:id="rId33"/>
    <p:sldId id="387" r:id="rId34"/>
    <p:sldId id="667" r:id="rId35"/>
    <p:sldId id="388" r:id="rId36"/>
    <p:sldId id="668" r:id="rId37"/>
    <p:sldId id="390" r:id="rId38"/>
    <p:sldId id="669" r:id="rId39"/>
    <p:sldId id="391" r:id="rId40"/>
    <p:sldId id="670" r:id="rId41"/>
    <p:sldId id="392" r:id="rId42"/>
    <p:sldId id="330" r:id="rId43"/>
    <p:sldId id="363" r:id="rId44"/>
    <p:sldId id="441" r:id="rId45"/>
    <p:sldId id="671" r:id="rId46"/>
    <p:sldId id="672" r:id="rId47"/>
    <p:sldId id="399" r:id="rId48"/>
    <p:sldId id="267" r:id="rId49"/>
    <p:sldId id="397" r:id="rId50"/>
    <p:sldId id="264" r:id="rId51"/>
    <p:sldId id="421" r:id="rId52"/>
    <p:sldId id="422" r:id="rId53"/>
    <p:sldId id="426" r:id="rId54"/>
    <p:sldId id="424" r:id="rId55"/>
    <p:sldId id="425" r:id="rId56"/>
    <p:sldId id="428" r:id="rId57"/>
    <p:sldId id="361" r:id="rId58"/>
    <p:sldId id="445" r:id="rId59"/>
    <p:sldId id="356" r:id="rId60"/>
    <p:sldId id="618" r:id="rId61"/>
    <p:sldId id="619" r:id="rId62"/>
    <p:sldId id="447" r:id="rId63"/>
    <p:sldId id="355" r:id="rId64"/>
    <p:sldId id="357" r:id="rId65"/>
    <p:sldId id="460" r:id="rId66"/>
    <p:sldId id="620" r:id="rId67"/>
    <p:sldId id="621" r:id="rId68"/>
    <p:sldId id="622" r:id="rId69"/>
    <p:sldId id="623" r:id="rId70"/>
    <p:sldId id="624" r:id="rId71"/>
    <p:sldId id="625" r:id="rId72"/>
    <p:sldId id="627" r:id="rId73"/>
    <p:sldId id="628" r:id="rId74"/>
    <p:sldId id="629" r:id="rId75"/>
    <p:sldId id="630" r:id="rId76"/>
    <p:sldId id="626" r:id="rId77"/>
    <p:sldId id="631" r:id="rId78"/>
    <p:sldId id="639" r:id="rId79"/>
    <p:sldId id="635" r:id="rId80"/>
    <p:sldId id="636" r:id="rId81"/>
    <p:sldId id="633" r:id="rId82"/>
    <p:sldId id="648" r:id="rId83"/>
    <p:sldId id="649" r:id="rId84"/>
    <p:sldId id="650" r:id="rId85"/>
    <p:sldId id="661" r:id="rId86"/>
    <p:sldId id="632" r:id="rId87"/>
    <p:sldId id="638" r:id="rId88"/>
    <p:sldId id="646" r:id="rId89"/>
    <p:sldId id="642" r:id="rId90"/>
    <p:sldId id="643" r:id="rId91"/>
    <p:sldId id="644" r:id="rId92"/>
    <p:sldId id="645" r:id="rId93"/>
    <p:sldId id="660" r:id="rId94"/>
    <p:sldId id="641" r:id="rId95"/>
    <p:sldId id="640" r:id="rId96"/>
    <p:sldId id="647" r:id="rId97"/>
    <p:sldId id="656" r:id="rId98"/>
    <p:sldId id="657" r:id="rId99"/>
    <p:sldId id="464" r:id="rId100"/>
    <p:sldId id="465" r:id="rId101"/>
    <p:sldId id="651" r:id="rId102"/>
    <p:sldId id="652" r:id="rId103"/>
    <p:sldId id="653" r:id="rId104"/>
    <p:sldId id="654" r:id="rId105"/>
    <p:sldId id="655" r:id="rId106"/>
    <p:sldId id="472" r:id="rId107"/>
    <p:sldId id="473"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72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F33CD6-375A-40B8-8EC3-CB0D8F951FA2}" v="15" dt="2026-02-26T14:17:50.277"/>
    <p1510:client id="{35679A40-03F3-47B3-8807-15EA4FAD565F}" v="12" dt="2026-02-26T15:10:20.5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9467" autoAdjust="0"/>
  </p:normalViewPr>
  <p:slideViewPr>
    <p:cSldViewPr snapToGrid="0">
      <p:cViewPr varScale="1">
        <p:scale>
          <a:sx n="63" d="100"/>
          <a:sy n="63" d="100"/>
        </p:scale>
        <p:origin x="612" y="56"/>
      </p:cViewPr>
      <p:guideLst>
        <p:guide orient="horz" pos="2160"/>
        <p:guide pos="3840"/>
      </p:guideLst>
    </p:cSldViewPr>
  </p:slideViewPr>
  <p:outlineViewPr>
    <p:cViewPr>
      <p:scale>
        <a:sx n="33" d="100"/>
        <a:sy n="33" d="100"/>
      </p:scale>
      <p:origin x="0" y="87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microsoft.com/office/2016/11/relationships/changesInfo" Target="changesInfos/changesInfo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presProps" Target="pres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vic De vEra" userId="909b6add37d5cd8b" providerId="LiveId" clId="{7A724599-FA41-43DD-B6D0-DE6B68D2BB2E}"/>
    <pc:docChg chg="modSld">
      <pc:chgData name="Marivic De vEra" userId="909b6add37d5cd8b" providerId="LiveId" clId="{7A724599-FA41-43DD-B6D0-DE6B68D2BB2E}" dt="2026-02-26T15:01:57.767" v="11"/>
      <pc:docMkLst>
        <pc:docMk/>
      </pc:docMkLst>
      <pc:sldChg chg="modSp mod">
        <pc:chgData name="Marivic De vEra" userId="909b6add37d5cd8b" providerId="LiveId" clId="{7A724599-FA41-43DD-B6D0-DE6B68D2BB2E}" dt="2026-02-26T14:43:13.230" v="1" actId="34136"/>
        <pc:sldMkLst>
          <pc:docMk/>
          <pc:sldMk cId="3516555814" sldId="267"/>
        </pc:sldMkLst>
        <pc:spChg chg="mod">
          <ac:chgData name="Marivic De vEra" userId="909b6add37d5cd8b" providerId="LiveId" clId="{7A724599-FA41-43DD-B6D0-DE6B68D2BB2E}" dt="2026-02-26T14:43:13.230" v="1" actId="34136"/>
          <ac:spMkLst>
            <pc:docMk/>
            <pc:sldMk cId="3516555814" sldId="267"/>
            <ac:spMk id="12" creationId="{FC99B41D-DAF9-4082-8837-6D5254ACDE1F}"/>
          </ac:spMkLst>
        </pc:spChg>
      </pc:sldChg>
      <pc:sldChg chg="modSp mod">
        <pc:chgData name="Marivic De vEra" userId="909b6add37d5cd8b" providerId="LiveId" clId="{7A724599-FA41-43DD-B6D0-DE6B68D2BB2E}" dt="2026-02-26T15:01:57.767" v="11"/>
        <pc:sldMkLst>
          <pc:docMk/>
          <pc:sldMk cId="3315932572" sldId="443"/>
        </pc:sldMkLst>
        <pc:spChg chg="mod">
          <ac:chgData name="Marivic De vEra" userId="909b6add37d5cd8b" providerId="LiveId" clId="{7A724599-FA41-43DD-B6D0-DE6B68D2BB2E}" dt="2026-02-26T15:01:57.767" v="11"/>
          <ac:spMkLst>
            <pc:docMk/>
            <pc:sldMk cId="3315932572" sldId="443"/>
            <ac:spMk id="4" creationId="{FB349278-ED46-3871-8533-2C3846FDF6E3}"/>
          </ac:spMkLst>
        </pc:spChg>
      </pc:sldChg>
      <pc:sldChg chg="modSp mod">
        <pc:chgData name="Marivic De vEra" userId="909b6add37d5cd8b" providerId="LiveId" clId="{7A724599-FA41-43DD-B6D0-DE6B68D2BB2E}" dt="2026-02-26T14:46:49.281" v="5" actId="1076"/>
        <pc:sldMkLst>
          <pc:docMk/>
          <pc:sldMk cId="1529789074" sldId="473"/>
        </pc:sldMkLst>
        <pc:spChg chg="mod">
          <ac:chgData name="Marivic De vEra" userId="909b6add37d5cd8b" providerId="LiveId" clId="{7A724599-FA41-43DD-B6D0-DE6B68D2BB2E}" dt="2026-02-26T14:46:43.877" v="4" actId="1076"/>
          <ac:spMkLst>
            <pc:docMk/>
            <pc:sldMk cId="1529789074" sldId="473"/>
            <ac:spMk id="5" creationId="{00000000-0000-0000-0000-000000000000}"/>
          </ac:spMkLst>
        </pc:spChg>
        <pc:picChg chg="mod">
          <ac:chgData name="Marivic De vEra" userId="909b6add37d5cd8b" providerId="LiveId" clId="{7A724599-FA41-43DD-B6D0-DE6B68D2BB2E}" dt="2026-02-26T14:46:49.281" v="5" actId="1076"/>
          <ac:picMkLst>
            <pc:docMk/>
            <pc:sldMk cId="1529789074" sldId="473"/>
            <ac:picMk id="4"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38ACBD6-3957-479B-B2EB-184BF0AC82D1}"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3535803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8ACBD6-3957-479B-B2EB-184BF0AC82D1}"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1175835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8ACBD6-3957-479B-B2EB-184BF0AC82D1}"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1320472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8ACBD6-3957-479B-B2EB-184BF0AC82D1}"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3186541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38ACBD6-3957-479B-B2EB-184BF0AC82D1}" type="datetimeFigureOut">
              <a:rPr lang="en-US" smtClean="0"/>
              <a:pPr/>
              <a:t>2/26/2026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298794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38ACBD6-3957-479B-B2EB-184BF0AC82D1}" type="datetimeFigureOut">
              <a:rPr lang="en-US" smtClean="0"/>
              <a:pPr/>
              <a:t>2/26/2026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1767291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CBD6-3957-479B-B2EB-184BF0AC82D1}" type="datetimeFigureOut">
              <a:rPr lang="en-US" smtClean="0"/>
              <a:pPr/>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64508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8ACBD6-3957-479B-B2EB-184BF0AC82D1}"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2223530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8ACBD6-3957-479B-B2EB-184BF0AC82D1}"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3003978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8ACBD6-3957-479B-B2EB-184BF0AC82D1}"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144444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8ACBD6-3957-479B-B2EB-184BF0AC82D1}"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38970-20E5-4C15-9155-AFB8B8A8AAA3}" type="slidenum">
              <a:rPr lang="en-US" smtClean="0"/>
              <a:pPr/>
              <a:t>‹#›</a:t>
            </a:fld>
            <a:endParaRPr lang="en-US"/>
          </a:p>
        </p:txBody>
      </p:sp>
    </p:spTree>
    <p:extLst>
      <p:ext uri="{BB962C8B-B14F-4D97-AF65-F5344CB8AC3E}">
        <p14:creationId xmlns:p14="http://schemas.microsoft.com/office/powerpoint/2010/main" val="3400546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8ACBD6-3957-479B-B2EB-184BF0AC82D1}" type="datetimeFigureOut">
              <a:rPr lang="en-US" smtClean="0"/>
              <a:pPr/>
              <a:t>2/26/2026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38970-20E5-4C15-9155-AFB8B8A8AAA3}" type="slidenum">
              <a:rPr lang="en-US" smtClean="0"/>
              <a:pPr/>
              <a:t>‹#›</a:t>
            </a:fld>
            <a:endParaRPr lang="en-US"/>
          </a:p>
        </p:txBody>
      </p:sp>
    </p:spTree>
    <p:extLst>
      <p:ext uri="{BB962C8B-B14F-4D97-AF65-F5344CB8AC3E}">
        <p14:creationId xmlns:p14="http://schemas.microsoft.com/office/powerpoint/2010/main" val="196545686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docs.live.net/909b6add37d5cd8b/Desktop/1MAM%20A%20DIGI-TEC%20(Understanding%20Earthquake).pptx" TargetMode="External"/><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45.xml"/><Relationship Id="rId5" Type="http://schemas.microsoft.com/office/2007/relationships/hdphoto" Target="../media/hdphoto1.wdp"/><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slide" Target="slide8.xml"/></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slide" Target="slide10.xml"/></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0.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slide" Target="slide14.xml"/></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21.xml"/><Relationship Id="rId4" Type="http://schemas.openxmlformats.org/officeDocument/2006/relationships/image" Target="../media/image8.gif"/></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image" Target="../media/image8.gif"/></Relationships>
</file>

<file path=ppt/slides/_rels/slide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25.xml"/><Relationship Id="rId4" Type="http://schemas.openxmlformats.org/officeDocument/2006/relationships/image" Target="../media/image8.gif"/></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27.xml"/><Relationship Id="rId4" Type="http://schemas.openxmlformats.org/officeDocument/2006/relationships/image" Target="../media/image8.gif"/></Relationships>
</file>

<file path=ppt/slides/_rels/slide2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29.xml"/><Relationship Id="rId4" Type="http://schemas.openxmlformats.org/officeDocument/2006/relationships/image" Target="../media/image8.gif"/></Relationships>
</file>

<file path=ppt/slides/_rels/slide2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31.xml"/><Relationship Id="rId4" Type="http://schemas.openxmlformats.org/officeDocument/2006/relationships/image" Target="../media/image8.gif"/></Relationships>
</file>

<file path=ppt/slides/_rels/slide3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33.xml"/><Relationship Id="rId4" Type="http://schemas.openxmlformats.org/officeDocument/2006/relationships/image" Target="../media/image8.gif"/></Relationships>
</file>

<file path=ppt/slides/_rels/slide3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35.xml"/><Relationship Id="rId4" Type="http://schemas.openxmlformats.org/officeDocument/2006/relationships/image" Target="../media/image8.gif"/></Relationships>
</file>

<file path=ppt/slides/_rels/slide3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37.xml"/><Relationship Id="rId4" Type="http://schemas.openxmlformats.org/officeDocument/2006/relationships/image" Target="../media/image8.gif"/></Relationships>
</file>

<file path=ppt/slides/_rels/slide3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slide" Target="slide39.xml"/><Relationship Id="rId4" Type="http://schemas.openxmlformats.org/officeDocument/2006/relationships/image" Target="../media/image8.gif"/></Relationships>
</file>

<file path=ppt/slides/_rels/slide3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2.gif"/><Relationship Id="rId4" Type="http://schemas.openxmlformats.org/officeDocument/2006/relationships/image" Target="../media/image11.gif"/></Relationships>
</file>

<file path=ppt/slides/_rels/slide4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4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hyperlink" Target="file:///C:/Users/Marivic/OneDrive/Desktop/1MAM%20A%20DIGI-TEC%20(Understanding%20Earthquake).pptx#-1,2,2. 2. PowerPoint Presentation" TargetMode="External"/><Relationship Id="rId5" Type="http://schemas.openxmlformats.org/officeDocument/2006/relationships/hyperlink" Target="file:///C:/Users/Marivic/OneDrive/Desktop/1MAM%20A%20DIGI-TEC%20(Understanding%20Earthquake).pptx#-1,2,PowerPoint Presentation" TargetMode="External"/><Relationship Id="rId4" Type="http://schemas.openxmlformats.org/officeDocument/2006/relationships/image" Target="../media/image6.gif"/></Relationships>
</file>

<file path=ppt/slides/_rels/slide4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5.gif"/><Relationship Id="rId4" Type="http://schemas.openxmlformats.org/officeDocument/2006/relationships/image" Target="../media/image24.gif"/></Relationships>
</file>

<file path=ppt/slides/_rels/slide5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hyperlink" Target="file:///C:/Users/user/Desktop/SIM/PROJECT%20AFTERSHOCK%20(GAME)/DIGI-TEC%20(Understanding%20Earthquake).pptx#-1,2,PowerPoint Presentation" TargetMode="External"/><Relationship Id="rId4" Type="http://schemas.openxmlformats.org/officeDocument/2006/relationships/image" Target="../media/image27.gif"/></Relationships>
</file>

<file path=ppt/slides/_rels/slide55.xml.rels><?xml version="1.0" encoding="UTF-8" standalone="yes"?>
<Relationships xmlns="http://schemas.openxmlformats.org/package/2006/relationships"><Relationship Id="rId8" Type="http://schemas.openxmlformats.org/officeDocument/2006/relationships/hyperlink" Target="file:///C:/Users/vinia/Desktop/GAME/EARTHQUAKE%20part%201.pptx#-1,2,PowerPoint Presentation" TargetMode="External"/><Relationship Id="rId3" Type="http://schemas.openxmlformats.org/officeDocument/2006/relationships/slideLayout" Target="../slideLayouts/slideLayout2.xml"/><Relationship Id="rId7" Type="http://schemas.openxmlformats.org/officeDocument/2006/relationships/slide" Target="slide9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56.xml"/><Relationship Id="rId5" Type="http://schemas.microsoft.com/office/2007/relationships/hdphoto" Target="../media/hdphoto1.wdp"/><Relationship Id="rId4" Type="http://schemas.openxmlformats.org/officeDocument/2006/relationships/image" Target="../media/image1.jpeg"/><Relationship Id="rId9"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2.xml"/><Relationship Id="rId4" Type="http://schemas.openxmlformats.org/officeDocument/2006/relationships/image" Target="../media/image30.gif"/></Relationships>
</file>

<file path=ppt/slides/_rels/slide5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gif"/><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gif"/></Relationships>
</file>

<file path=ppt/slides/_rels/slide5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slide" Target="slide62.xml"/></Relationships>
</file>

<file path=ppt/slides/_rels/slide61.xml.rels><?xml version="1.0" encoding="UTF-8" standalone="yes"?>
<Relationships xmlns="http://schemas.openxmlformats.org/package/2006/relationships"><Relationship Id="rId3" Type="http://schemas.openxmlformats.org/officeDocument/2006/relationships/slide" Target="slide60.xm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7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9.gif"/><Relationship Id="rId7" Type="http://schemas.openxmlformats.org/officeDocument/2006/relationships/hyperlink" Target="DIGI-TEC%20(Understanding%20Earthquake).pptx" TargetMode="Externa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hyperlink" Target="file:///C:/Users/Marivic/OneDrive/Desktop/1MAM%20A%20DIGI-TEC%20(Understanding%20Earthquake).pptx#-1,2,PowerPoint Presentation" TargetMode="External"/><Relationship Id="rId5" Type="http://schemas.openxmlformats.org/officeDocument/2006/relationships/image" Target="../media/image6.gif"/><Relationship Id="rId4" Type="http://schemas.openxmlformats.org/officeDocument/2006/relationships/slide" Target="slide97.xml"/></Relationships>
</file>

<file path=ppt/slides/_rels/slide9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46.gif"/><Relationship Id="rId4" Type="http://schemas.openxmlformats.org/officeDocument/2006/relationships/image" Target="../media/image25.gif"/></Relationships>
</file>

<file path=ppt/slides/_rels/slide104.xml.rels><?xml version="1.0" encoding="UTF-8" standalone="yes"?>
<Relationships xmlns="http://schemas.openxmlformats.org/package/2006/relationships"><Relationship Id="rId13" Type="http://schemas.openxmlformats.org/officeDocument/2006/relationships/hyperlink" Target="http://www.tarheelwriter.com/index1.php" TargetMode="External"/><Relationship Id="rId18" Type="http://schemas.openxmlformats.org/officeDocument/2006/relationships/hyperlink" Target="https://www.google.com.ph/search?q=princess%20poppy%20trolls&amp;tbm=isch&amp;hl=fil&amp;sa=X&amp;ved=0CCYQtI8BKAJqFwoTCNjc4-WzgYIDFQAAAAAdAAAAABAG&amp;biw=1343&amp;bih=654" TargetMode="External"/><Relationship Id="rId26" Type="http://schemas.openxmlformats.org/officeDocument/2006/relationships/hyperlink" Target="https://www.youtube.com/watch?v=DX5VXGmdnAg" TargetMode="External"/><Relationship Id="rId39" Type="http://schemas.openxmlformats.org/officeDocument/2006/relationships/hyperlink" Target="https://blog.ed.ted.com/2014/07/09/how-tsunamis-work-in-5-animated-gifs/" TargetMode="External"/><Relationship Id="rId21" Type="http://schemas.openxmlformats.org/officeDocument/2006/relationships/hyperlink" Target="https://www.slideshare.net/nairamode/22-active-faults-other-earthquakes-source-zones-52033224" TargetMode="External"/><Relationship Id="rId34" Type="http://schemas.openxmlformats.org/officeDocument/2006/relationships/hyperlink" Target="https://www.earthquakecountry.org/graphics/" TargetMode="External"/><Relationship Id="rId42" Type="http://schemas.openxmlformats.org/officeDocument/2006/relationships/hyperlink" Target="https://education.nationalgeographic.org/resource/ocean-trench/" TargetMode="External"/><Relationship Id="rId7" Type="http://schemas.openxmlformats.org/officeDocument/2006/relationships/hyperlink" Target="https://www.baamboozle.com/game/596051" TargetMode="External"/><Relationship Id="rId2" Type="http://schemas.openxmlformats.org/officeDocument/2006/relationships/image" Target="../media/image18.jpeg"/><Relationship Id="rId16" Type="http://schemas.openxmlformats.org/officeDocument/2006/relationships/hyperlink" Target="http://www.showme.net/~fkeller/quake/mississippi_river_ran_backward.htm" TargetMode="External"/><Relationship Id="rId20" Type="http://schemas.openxmlformats.org/officeDocument/2006/relationships/hyperlink" Target="https://www.pagba.com/wp-content/uploads/2015/07/Living-Safely-with-Natures-Hazards.pdf" TargetMode="External"/><Relationship Id="rId29" Type="http://schemas.openxmlformats.org/officeDocument/2006/relationships/hyperlink" Target="https://www.iris.edu/hq/inclass/animation/seismograph_vertical" TargetMode="External"/><Relationship Id="rId41" Type="http://schemas.openxmlformats.org/officeDocument/2006/relationships/hyperlink" Target="https://www.youtube.com/watch?app=desktop&amp;v=aHljDIDf6js" TargetMode="External"/><Relationship Id="rId1" Type="http://schemas.openxmlformats.org/officeDocument/2006/relationships/slideLayout" Target="../slideLayouts/slideLayout2.xml"/><Relationship Id="rId6" Type="http://schemas.openxmlformats.org/officeDocument/2006/relationships/hyperlink" Target="https://store.line.me/stickershop/product/8894057/en" TargetMode="External"/><Relationship Id="rId11" Type="http://schemas.openxmlformats.org/officeDocument/2006/relationships/hyperlink" Target="https://www.bing.com/images/search?view=detailV2&amp;ccid=9VV9Ikt8&amp;id=2AC67D6E67FACD350046731061283115FC4FBCDE&amp;thid=OIP.9VV9Ikt8POrvdQIrk-jzKQAAAA&amp;mediaurl=https://media.tenor.com/ceJf4xpGUZgAAAAM/k5-bouncecore.gif&amp;exph=179&amp;expw=220&amp;q=k5+bouncecore+gif&amp;simid=607992667621720004&amp;FORM=IRPRST&amp;ck=C861B0E34FC000F6F32D5F3D057566A1&amp;selectedIndex=4&amp;ajaxhist=0&amp;ajaxserp=0" TargetMode="External"/><Relationship Id="rId24" Type="http://schemas.openxmlformats.org/officeDocument/2006/relationships/hyperlink" Target="https://slideplayer.com/slide/13566614/" TargetMode="External"/><Relationship Id="rId32" Type="http://schemas.openxmlformats.org/officeDocument/2006/relationships/hyperlink" Target="https://opengeology.org/textbook/9-crustal-deformation-and-earthquakes/09-5-seismograph-horiz/" TargetMode="External"/><Relationship Id="rId37" Type="http://schemas.openxmlformats.org/officeDocument/2006/relationships/hyperlink" Target="https://www.google.com.ph/search?q=strike+slip+fault+gif+animation&amp;tbm=isch&amp;ved=2ahUKEwj61fOvu4GCAxXT2zgGHcXyBbYQ2-cCegQIABAA&amp;oq=strike+slip+fault+gif+animation&amp;gs_lcp=CgNpbWcQAzoFCAAQgAQ6BggAEAcQHjoGCAAQCBAeOgcIABCKBRBDOggIABCABBCxAzoICAAQsQMQgwE6BAgAEB46BwgAEBMQgAQ6CAgAEAgQHhATOgYIABAeEBNQtwhY-k5ghFFoAXAAeACAAccDiAGkKJIBCjAuMzAuMi4xLjGYAQCgAQGqAQtnd3Mtd2l6LWltZ7ABAMABAQ&amp;sclient=img&amp;ei=-8kwZbrsCtO34-EPxeWXsAs&amp;bih=654&amp;biw=1343&amp;hl=fil" TargetMode="External"/><Relationship Id="rId40" Type="http://schemas.openxmlformats.org/officeDocument/2006/relationships/hyperlink" Target="https://slideplayer.com/slide/8111517/" TargetMode="External"/><Relationship Id="rId5" Type="http://schemas.openxmlformats.org/officeDocument/2006/relationships/hyperlink" Target="https://wowwiki-archive.fandom.com/wiki/Quest:Big_Game_Hunter_(old)?file=Big_Game_Hunter_TCG.jpg" TargetMode="External"/><Relationship Id="rId15" Type="http://schemas.openxmlformats.org/officeDocument/2006/relationships/hyperlink" Target="https://hearthstone.blizzard.com/en-us/news/9773962" TargetMode="External"/><Relationship Id="rId23" Type="http://schemas.openxmlformats.org/officeDocument/2006/relationships/hyperlink" Target="https://www.usgs.gov/programs/earthquake-hazards/science-earthquakes" TargetMode="External"/><Relationship Id="rId28" Type="http://schemas.openxmlformats.org/officeDocument/2006/relationships/hyperlink" Target="https://freepages.rootsweb.com/~florian/school-alumni/rockdoctor/earth/seismic-waves-and-earthquakes.html" TargetMode="External"/><Relationship Id="rId36" Type="http://schemas.openxmlformats.org/officeDocument/2006/relationships/hyperlink" Target="https://www.science.org/content/article/earths-tectonic-plates-skitter-about" TargetMode="External"/><Relationship Id="rId10" Type="http://schemas.openxmlformats.org/officeDocument/2006/relationships/hyperlink" Target="https://store.line.me/stickershop/product/1361034/en" TargetMode="External"/><Relationship Id="rId19" Type="http://schemas.openxmlformats.org/officeDocument/2006/relationships/hyperlink" Target="https://giphy.com/gifs/earthquake-iris-normal-fault-1zgOYLsKZpj2cONhdZ" TargetMode="External"/><Relationship Id="rId31" Type="http://schemas.openxmlformats.org/officeDocument/2006/relationships/hyperlink" Target="http://www.differencebetween.net/science/difference-between-magnitude-vs-intensity/" TargetMode="External"/><Relationship Id="rId44" Type="http://schemas.openxmlformats.org/officeDocument/2006/relationships/hyperlink" Target="file:///C:/Users/Marivic/OneDrive/Desktop/1MAM%20A%20DIGI-TEC%20(Understanding%20Earthquake).pptx#-1,1,PowerPoint Presentation" TargetMode="External"/><Relationship Id="rId4" Type="http://schemas.openxmlformats.org/officeDocument/2006/relationships/hyperlink" Target="https://www.bing.com/images/search?view=detailV2&amp;ccid=sHSe2ep9&amp;id=127F153AAEE537501772F8D95777F51A5A0A5BD5&amp;thid=OIP.sHSe2ep9BpHMy4gkKfojlAAAAA&amp;mediaurl=https://i.pinimg.com/736x/f1/55/4e/f1554e00e3cae0501acd44fc94566fce.jpg&amp;exph=480&amp;expw=354&amp;q=miedie+pop-ups+4+examples+with+gif&amp;simid=607991791436790163&amp;form=IRPRST&amp;ck=065558C7624B8A45E87B719831352642&amp;selectedindex=0&amp;ajaxhist=0&amp;ajaxserp=0&amp;pivotparams=insightsToken=ccid_l4%2F%2BSufw*cp_2F2B9B734C25386B6F725769BBA90BD8*mid_A1BBC19BBD090734B2D32147F8175278FB698982*simid_608041690348013006*thid_OIP.l4!_-SufwxaozdvWUk!_jWYAAAAA&amp;vt=0&amp;sim=11&amp;iss=VSI&amp;ajaxhist=0&amp;ajaxserp=0" TargetMode="External"/><Relationship Id="rId9" Type="http://schemas.openxmlformats.org/officeDocument/2006/relationships/hyperlink" Target="https://dribbble.com/shots/1973083-Adventures-in-3D-part-2" TargetMode="External"/><Relationship Id="rId14" Type="http://schemas.openxmlformats.org/officeDocument/2006/relationships/hyperlink" Target="https://wallup.net/digital-art-valley-statue-mountain-fantasy-art/" TargetMode="External"/><Relationship Id="rId22" Type="http://schemas.openxmlformats.org/officeDocument/2006/relationships/hyperlink" Target="https://www.calacademy.org/explore-science/anatomy-of-an-earthquake" TargetMode="External"/><Relationship Id="rId27" Type="http://schemas.openxmlformats.org/officeDocument/2006/relationships/hyperlink" Target="https://nextdoor.com/agency-post/ca/sunnyvale/department-of-public-safety-1/what-to-do-during-an-earthquake-117161827/" TargetMode="External"/><Relationship Id="rId30" Type="http://schemas.openxmlformats.org/officeDocument/2006/relationships/hyperlink" Target="https://www.shakeout.org/dropcoverholdon/" TargetMode="External"/><Relationship Id="rId35" Type="http://schemas.openxmlformats.org/officeDocument/2006/relationships/hyperlink" Target="https://toppng.com/free-image/branch-trolls-trolls-poppy-clipart-trolls-png-poppy-PNG-free-PNG-Images_204707" TargetMode="External"/><Relationship Id="rId43" Type="http://schemas.openxmlformats.org/officeDocument/2006/relationships/image" Target="../media/image47.gif"/><Relationship Id="rId8" Type="http://schemas.openxmlformats.org/officeDocument/2006/relationships/hyperlink" Target="https://www.liveworksheets.com/w/en/english-language/1255467" TargetMode="External"/><Relationship Id="rId3" Type="http://schemas.openxmlformats.org/officeDocument/2006/relationships/hyperlink" Target="https://moodle.glg.miamioh.edu/brudzimr/classes/faulting/strikeslip.htm" TargetMode="External"/><Relationship Id="rId12" Type="http://schemas.openxmlformats.org/officeDocument/2006/relationships/hyperlink" Target="https://play.google.com/store/apps/details?id=com.talat1975.MagendaTollar&amp;hl=en" TargetMode="External"/><Relationship Id="rId17" Type="http://schemas.openxmlformats.org/officeDocument/2006/relationships/hyperlink" Target="https://slideplayer.com/slide/6446453/" TargetMode="External"/><Relationship Id="rId25" Type="http://schemas.openxmlformats.org/officeDocument/2006/relationships/hyperlink" Target="https://www.facebook.com/News5Everywhere/photos/a.211004039056358/202202096603219/?type=3" TargetMode="External"/><Relationship Id="rId33" Type="http://schemas.openxmlformats.org/officeDocument/2006/relationships/hyperlink" Target="https://socratic.org/questions/what-are-the-three-types-of-waves-generate-during-an-earthquake" TargetMode="External"/><Relationship Id="rId38" Type="http://schemas.openxmlformats.org/officeDocument/2006/relationships/hyperlink" Target="https://ncbc.neduet.edu.pk/Tsunam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mhervz\Desktop\EARTHQUAKE GAME\Taraz.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411585" y="154139"/>
            <a:ext cx="9404723" cy="1400530"/>
          </a:xfrm>
        </p:spPr>
        <p:txBody>
          <a:bodyPr/>
          <a:lstStyle/>
          <a:p>
            <a:pPr algn="l"/>
            <a:r>
              <a:rPr lang="en-US" sz="7200" b="1" dirty="0">
                <a:ln>
                  <a:solidFill>
                    <a:sysClr val="windowText" lastClr="000000"/>
                  </a:solidFill>
                </a:ln>
              </a:rPr>
              <a:t>MISSION 4:</a:t>
            </a:r>
          </a:p>
        </p:txBody>
      </p:sp>
      <p:sp>
        <p:nvSpPr>
          <p:cNvPr id="9" name="Content Placeholder 2"/>
          <p:cNvSpPr txBox="1">
            <a:spLocks/>
          </p:cNvSpPr>
          <p:nvPr/>
        </p:nvSpPr>
        <p:spPr>
          <a:xfrm>
            <a:off x="468740" y="1343657"/>
            <a:ext cx="11391900" cy="4553339"/>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indent="-914400">
              <a:buFont typeface="Arial" pitchFamily="34" charset="0"/>
              <a:buAutoNum type="alphaUcPeriod"/>
            </a:pPr>
            <a:r>
              <a:rPr lang="en-US" sz="5400" dirty="0">
                <a:ln w="9525">
                  <a:solidFill>
                    <a:sysClr val="windowText" lastClr="000000"/>
                  </a:solidFill>
                  <a:prstDash val="solid"/>
                </a:ln>
              </a:rPr>
              <a:t>Differentiate the seismic waves;</a:t>
            </a:r>
          </a:p>
          <a:p>
            <a:pPr marL="0" indent="0">
              <a:buFont typeface="Arial" pitchFamily="34" charset="0"/>
              <a:buNone/>
            </a:pPr>
            <a:r>
              <a:rPr lang="en-US" sz="5400" dirty="0">
                <a:ln w="9525">
                  <a:solidFill>
                    <a:sysClr val="windowText" lastClr="000000"/>
                  </a:solidFill>
                  <a:prstDash val="solid"/>
                </a:ln>
                <a:effectLst>
                  <a:outerShdw blurRad="12700" dist="38100" dir="2700000" algn="tl" rotWithShape="0">
                    <a:schemeClr val="accent5">
                      <a:lumMod val="60000"/>
                      <a:lumOff val="40000"/>
                    </a:schemeClr>
                  </a:outerShdw>
                </a:effectLst>
              </a:rPr>
              <a:t>B. </a:t>
            </a:r>
            <a:r>
              <a:rPr lang="en-US" sz="5400" b="1" dirty="0"/>
              <a:t> illustrate the motion of waves;</a:t>
            </a:r>
            <a:endParaRPr lang="en-US" sz="5400" b="1" dirty="0">
              <a:ln w="9525">
                <a:solidFill>
                  <a:sysClr val="windowText" lastClr="000000"/>
                </a:solidFill>
                <a:prstDash val="solid"/>
              </a:ln>
              <a:effectLst>
                <a:outerShdw blurRad="12700" dist="38100" dir="2700000" algn="tl" rotWithShape="0">
                  <a:schemeClr val="accent5">
                    <a:lumMod val="60000"/>
                    <a:lumOff val="40000"/>
                  </a:schemeClr>
                </a:outerShdw>
              </a:effectLst>
            </a:endParaRPr>
          </a:p>
          <a:p>
            <a:pPr marL="0" indent="0">
              <a:buFont typeface="Arial" pitchFamily="34" charset="0"/>
              <a:buNone/>
            </a:pPr>
            <a:r>
              <a:rPr lang="en-US" sz="5400" dirty="0">
                <a:ln w="9525">
                  <a:solidFill>
                    <a:sysClr val="windowText" lastClr="000000"/>
                  </a:solidFill>
                  <a:prstDash val="solid"/>
                </a:ln>
              </a:rPr>
              <a:t>C. </a:t>
            </a:r>
            <a:r>
              <a:rPr lang="en-US" sz="5400" b="1" dirty="0"/>
              <a:t>explain how earthquake wave provide information about the interior of Earth</a:t>
            </a:r>
            <a:r>
              <a:rPr lang="en-US" sz="5400" b="1" dirty="0">
                <a:ln w="9525">
                  <a:solidFill>
                    <a:sysClr val="windowText" lastClr="000000"/>
                  </a:solidFill>
                  <a:prstDash val="solid"/>
                </a:ln>
                <a:effectLst>
                  <a:outerShdw blurRad="12700" dist="38100" dir="2700000" algn="tl" rotWithShape="0">
                    <a:schemeClr val="accent5">
                      <a:lumMod val="60000"/>
                      <a:lumOff val="40000"/>
                    </a:schemeClr>
                  </a:outerShdw>
                </a:effectLst>
              </a:rPr>
              <a:t>.</a:t>
            </a:r>
          </a:p>
        </p:txBody>
      </p:sp>
      <p:sp>
        <p:nvSpPr>
          <p:cNvPr id="10" name="Action Button: Forward or Next 9">
            <a:hlinkClick r:id="" action="ppaction://hlinkshowjump?jump=nextslide" highlightClick="1"/>
          </p:cNvPr>
          <p:cNvSpPr/>
          <p:nvPr/>
        </p:nvSpPr>
        <p:spPr>
          <a:xfrm>
            <a:off x="5025346" y="5677773"/>
            <a:ext cx="1986280" cy="101140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START</a:t>
            </a:r>
          </a:p>
        </p:txBody>
      </p:sp>
      <p:sp>
        <p:nvSpPr>
          <p:cNvPr id="11" name="Action Button: Forward or Next 10">
            <a:hlinkClick r:id="rId6" action="ppaction://hlinksldjump" highlightClick="1"/>
          </p:cNvPr>
          <p:cNvSpPr/>
          <p:nvPr/>
        </p:nvSpPr>
        <p:spPr>
          <a:xfrm>
            <a:off x="7342448" y="5668832"/>
            <a:ext cx="1986280" cy="101140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FINAL STAGE</a:t>
            </a:r>
          </a:p>
        </p:txBody>
      </p:sp>
      <p:pic>
        <p:nvPicPr>
          <p:cNvPr id="8" name="Kalimb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11110177" y="255618"/>
            <a:ext cx="609600" cy="609600"/>
          </a:xfrm>
          <a:prstGeom prst="rect">
            <a:avLst/>
          </a:prstGeom>
        </p:spPr>
      </p:pic>
      <p:sp>
        <p:nvSpPr>
          <p:cNvPr id="4" name="Action Button: Home 3">
            <a:hlinkClick r:id="rId8"/>
            <a:extLst>
              <a:ext uri="{FF2B5EF4-FFF2-40B4-BE49-F238E27FC236}">
                <a16:creationId xmlns:a16="http://schemas.microsoft.com/office/drawing/2014/main" id="{FB349278-ED46-3871-8533-2C3846FDF6E3}"/>
              </a:ext>
            </a:extLst>
          </p:cNvPr>
          <p:cNvSpPr/>
          <p:nvPr/>
        </p:nvSpPr>
        <p:spPr>
          <a:xfrm>
            <a:off x="9717408" y="5582955"/>
            <a:ext cx="1760002" cy="109728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HOME</a:t>
            </a:r>
          </a:p>
        </p:txBody>
      </p:sp>
    </p:spTree>
    <p:extLst>
      <p:ext uri="{BB962C8B-B14F-4D97-AF65-F5344CB8AC3E}">
        <p14:creationId xmlns:p14="http://schemas.microsoft.com/office/powerpoint/2010/main" val="331593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repeatCount="indefinite" fill="remove" display="0">
                  <p:stCondLst>
                    <p:cond delay="indefinite"/>
                  </p:stCondLst>
                  <p:endCondLst>
                    <p:cond evt="onStopAudio" delay="0">
                      <p:tgtEl>
                        <p:sldTgt/>
                      </p:tgtEl>
                    </p:cond>
                  </p:endCondLst>
                </p:cTn>
                <p:tgtEl>
                  <p:spTgt spid="8"/>
                </p:tgtEl>
              </p:cMediaNode>
            </p:audio>
          </p:childTnLst>
        </p:cTn>
      </p:par>
    </p:tnLst>
    <p:bldLst>
      <p:bldP spid="10"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820150" y="2285453"/>
            <a:ext cx="3371850" cy="4572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ular Callout 11"/>
          <p:cNvSpPr/>
          <p:nvPr/>
        </p:nvSpPr>
        <p:spPr>
          <a:xfrm>
            <a:off x="252248" y="614855"/>
            <a:ext cx="8450318" cy="3578772"/>
          </a:xfrm>
          <a:prstGeom prst="wedgeRectCallout">
            <a:avLst>
              <a:gd name="adj1" fmla="val 53421"/>
              <a:gd name="adj2" fmla="val 74394"/>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Hi Friends!</a:t>
            </a:r>
          </a:p>
        </p:txBody>
      </p:sp>
      <p:sp>
        <p:nvSpPr>
          <p:cNvPr id="15" name="Rectangular Callout 14"/>
          <p:cNvSpPr/>
          <p:nvPr/>
        </p:nvSpPr>
        <p:spPr>
          <a:xfrm>
            <a:off x="252248" y="614855"/>
            <a:ext cx="8450318" cy="3578772"/>
          </a:xfrm>
          <a:prstGeom prst="wedgeRectCallout">
            <a:avLst>
              <a:gd name="adj1" fmla="val 53421"/>
              <a:gd name="adj2" fmla="val 74394"/>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tx1"/>
                </a:solidFill>
              </a:rPr>
              <a:t>I’m glad you’re here again.</a:t>
            </a:r>
          </a:p>
        </p:txBody>
      </p:sp>
      <p:sp>
        <p:nvSpPr>
          <p:cNvPr id="8" name="Rectangular Callout 7"/>
          <p:cNvSpPr/>
          <p:nvPr/>
        </p:nvSpPr>
        <p:spPr>
          <a:xfrm>
            <a:off x="252248" y="614855"/>
            <a:ext cx="8450318" cy="3578772"/>
          </a:xfrm>
          <a:prstGeom prst="wedgeRectCallout">
            <a:avLst>
              <a:gd name="adj1" fmla="val 53421"/>
              <a:gd name="adj2" fmla="val 74394"/>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chemeClr val="tx1"/>
                </a:solidFill>
              </a:rPr>
              <a:t>I am excited to learn new things again.</a:t>
            </a:r>
          </a:p>
        </p:txBody>
      </p:sp>
      <p:sp>
        <p:nvSpPr>
          <p:cNvPr id="9" name="Rectangular Callout 8"/>
          <p:cNvSpPr/>
          <p:nvPr/>
        </p:nvSpPr>
        <p:spPr>
          <a:xfrm>
            <a:off x="252248" y="614855"/>
            <a:ext cx="8450318" cy="3578772"/>
          </a:xfrm>
          <a:prstGeom prst="wedgeRectCallout">
            <a:avLst>
              <a:gd name="adj1" fmla="val 53421"/>
              <a:gd name="adj2" fmla="val 74394"/>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tx1"/>
                </a:solidFill>
              </a:rPr>
              <a:t>You’ll be surprise who will help us today in our journey.</a:t>
            </a:r>
          </a:p>
        </p:txBody>
      </p:sp>
    </p:spTree>
    <p:extLst>
      <p:ext uri="{BB962C8B-B14F-4D97-AF65-F5344CB8AC3E}">
        <p14:creationId xmlns:p14="http://schemas.microsoft.com/office/powerpoint/2010/main" val="171202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526"/>
            <a:ext cx="12192000" cy="684647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594" y="3624943"/>
            <a:ext cx="1981200" cy="2438400"/>
          </a:xfrm>
          <a:prstGeom prst="rect">
            <a:avLst/>
          </a:prstGeom>
        </p:spPr>
      </p:pic>
      <p:sp>
        <p:nvSpPr>
          <p:cNvPr id="6" name="Rounded Rectangular Callout 5"/>
          <p:cNvSpPr/>
          <p:nvPr/>
        </p:nvSpPr>
        <p:spPr>
          <a:xfrm>
            <a:off x="3287649" y="452718"/>
            <a:ext cx="8075295" cy="3460914"/>
          </a:xfrm>
          <a:prstGeom prst="wedgeRoundRectCallout">
            <a:avLst>
              <a:gd name="adj1" fmla="val -55681"/>
              <a:gd name="adj2" fmla="val 59145"/>
              <a:gd name="adj3" fmla="val 16667"/>
            </a:avLst>
          </a:prstGeom>
          <a:solidFill>
            <a:schemeClr val="bg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Hey kid it’s me again Ram the Troll . </a:t>
            </a:r>
          </a:p>
        </p:txBody>
      </p:sp>
      <p:sp>
        <p:nvSpPr>
          <p:cNvPr id="10" name="Rounded Rectangular Callout 9"/>
          <p:cNvSpPr/>
          <p:nvPr/>
        </p:nvSpPr>
        <p:spPr>
          <a:xfrm>
            <a:off x="3287649" y="452718"/>
            <a:ext cx="8075295" cy="3460914"/>
          </a:xfrm>
          <a:prstGeom prst="wedgeRoundRectCallout">
            <a:avLst>
              <a:gd name="adj1" fmla="val -56072"/>
              <a:gd name="adj2" fmla="val 60056"/>
              <a:gd name="adj3" fmla="val 16667"/>
            </a:avLst>
          </a:prstGeom>
          <a:solidFill>
            <a:schemeClr val="bg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rPr>
              <a:t>Now I am  here to help you unlock the final mission. </a:t>
            </a:r>
          </a:p>
        </p:txBody>
      </p:sp>
      <p:sp>
        <p:nvSpPr>
          <p:cNvPr id="14" name="Rounded Rectangular Callout 13"/>
          <p:cNvSpPr/>
          <p:nvPr/>
        </p:nvSpPr>
        <p:spPr>
          <a:xfrm>
            <a:off x="3287649" y="452718"/>
            <a:ext cx="8075295" cy="3460914"/>
          </a:xfrm>
          <a:prstGeom prst="wedgeRoundRectCallout">
            <a:avLst>
              <a:gd name="adj1" fmla="val -56072"/>
              <a:gd name="adj2" fmla="val 60056"/>
              <a:gd name="adj3" fmla="val 16667"/>
            </a:avLst>
          </a:prstGeom>
          <a:solidFill>
            <a:schemeClr val="bg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Find out how earthquake wave provide information about the features of the Earth’s interior. </a:t>
            </a:r>
          </a:p>
        </p:txBody>
      </p:sp>
      <p:sp>
        <p:nvSpPr>
          <p:cNvPr id="16" name="Rounded Rectangular Callout 15"/>
          <p:cNvSpPr/>
          <p:nvPr/>
        </p:nvSpPr>
        <p:spPr>
          <a:xfrm>
            <a:off x="3282394" y="452718"/>
            <a:ext cx="8075295" cy="3460914"/>
          </a:xfrm>
          <a:prstGeom prst="wedgeRoundRectCallout">
            <a:avLst>
              <a:gd name="adj1" fmla="val -56072"/>
              <a:gd name="adj2" fmla="val 60056"/>
              <a:gd name="adj3" fmla="val 16667"/>
            </a:avLst>
          </a:prstGeom>
          <a:solidFill>
            <a:schemeClr val="bg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First, discover the different earthquake waves and differentiate each. </a:t>
            </a:r>
          </a:p>
        </p:txBody>
      </p:sp>
    </p:spTree>
    <p:extLst>
      <p:ext uri="{BB962C8B-B14F-4D97-AF65-F5344CB8AC3E}">
        <p14:creationId xmlns:p14="http://schemas.microsoft.com/office/powerpoint/2010/main" val="274858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860"/>
            <a:ext cx="12192000" cy="6846474"/>
          </a:xfrm>
        </p:spPr>
      </p:pic>
      <p:sp>
        <p:nvSpPr>
          <p:cNvPr id="5" name="Rectangle 4"/>
          <p:cNvSpPr/>
          <p:nvPr/>
        </p:nvSpPr>
        <p:spPr>
          <a:xfrm>
            <a:off x="646111" y="709126"/>
            <a:ext cx="10533888" cy="17329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a:p>
            <a:pPr algn="ctr"/>
            <a:endParaRPr lang="en-US" sz="2000" b="1" dirty="0">
              <a:solidFill>
                <a:schemeClr val="tx1"/>
              </a:solidFill>
            </a:endParaRPr>
          </a:p>
          <a:p>
            <a:pPr algn="ctr"/>
            <a:r>
              <a:rPr lang="en-US" sz="2000" b="1" dirty="0">
                <a:solidFill>
                  <a:schemeClr val="tx1"/>
                </a:solidFill>
              </a:rPr>
              <a:t>QUESTION 1. Click your answer below</a:t>
            </a:r>
          </a:p>
          <a:p>
            <a:pPr algn="ctr"/>
            <a:r>
              <a:rPr lang="en-US" sz="4400" dirty="0">
                <a:solidFill>
                  <a:schemeClr val="tx1"/>
                </a:solidFill>
              </a:rPr>
              <a:t>These seismic waves are detected, measured, and recorded by an instrument </a:t>
            </a:r>
            <a:endParaRPr lang="en-US" sz="2000" b="1" dirty="0">
              <a:solidFill>
                <a:schemeClr val="tx1"/>
              </a:solidFill>
            </a:endParaRPr>
          </a:p>
          <a:p>
            <a:pPr algn="ctr"/>
            <a:endParaRPr lang="en-US" sz="2000" b="1" dirty="0">
              <a:solidFill>
                <a:schemeClr val="tx1"/>
              </a:solidFill>
            </a:endParaRPr>
          </a:p>
        </p:txBody>
      </p:sp>
      <p:sp>
        <p:nvSpPr>
          <p:cNvPr id="6" name="Rectangle 5"/>
          <p:cNvSpPr/>
          <p:nvPr/>
        </p:nvSpPr>
        <p:spPr>
          <a:xfrm>
            <a:off x="1311958" y="-75024"/>
            <a:ext cx="6292300" cy="923330"/>
          </a:xfrm>
          <a:prstGeom prst="rect">
            <a:avLst/>
          </a:prstGeom>
          <a:noFill/>
        </p:spPr>
        <p:txBody>
          <a:bodyPr wrap="none" lIns="91440" tIns="45720" rIns="91440" bIns="45720">
            <a:spAutoFit/>
          </a:bodyPr>
          <a:lstStyle/>
          <a:p>
            <a:pPr algn="ctr"/>
            <a:r>
              <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rPr>
              <a:t>STAGE 1: Guess what!</a:t>
            </a:r>
          </a:p>
        </p:txBody>
      </p:sp>
      <p:sp>
        <p:nvSpPr>
          <p:cNvPr id="9" name="Action Button: Forward or Next 8">
            <a:hlinkClick r:id="rId3" action="ppaction://hlinksldjump" highlightClick="1"/>
          </p:cNvPr>
          <p:cNvSpPr/>
          <p:nvPr/>
        </p:nvSpPr>
        <p:spPr>
          <a:xfrm>
            <a:off x="1255711" y="3941704"/>
            <a:ext cx="9314688" cy="1303582"/>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n>
                  <a:solidFill>
                    <a:schemeClr val="tx1"/>
                  </a:solidFill>
                </a:ln>
                <a:solidFill>
                  <a:schemeClr val="tx1"/>
                </a:solidFill>
              </a:rPr>
              <a:t>SEISMOGRAM</a:t>
            </a:r>
          </a:p>
        </p:txBody>
      </p:sp>
      <p:sp>
        <p:nvSpPr>
          <p:cNvPr id="10" name="Action Button: Forward or Next 9">
            <a:hlinkClick r:id="rId4" action="ppaction://hlinksldjump" highlightClick="1"/>
          </p:cNvPr>
          <p:cNvSpPr/>
          <p:nvPr/>
        </p:nvSpPr>
        <p:spPr>
          <a:xfrm>
            <a:off x="1255711" y="2578244"/>
            <a:ext cx="9314688" cy="1204193"/>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n>
                  <a:solidFill>
                    <a:schemeClr val="tx1"/>
                  </a:solidFill>
                </a:ln>
                <a:solidFill>
                  <a:schemeClr val="tx1"/>
                </a:solidFill>
              </a:rPr>
              <a:t>SEISMOGRAPH</a:t>
            </a:r>
          </a:p>
        </p:txBody>
      </p:sp>
      <p:sp>
        <p:nvSpPr>
          <p:cNvPr id="11" name="Action Button: Forward or Next 10">
            <a:hlinkClick r:id="rId3" action="ppaction://hlinksldjump" highlightClick="1"/>
          </p:cNvPr>
          <p:cNvSpPr/>
          <p:nvPr/>
        </p:nvSpPr>
        <p:spPr>
          <a:xfrm>
            <a:off x="1255711" y="5404553"/>
            <a:ext cx="9314688" cy="1072896"/>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n>
                  <a:solidFill>
                    <a:schemeClr val="tx1"/>
                  </a:solidFill>
                </a:ln>
                <a:solidFill>
                  <a:schemeClr val="tx1"/>
                </a:solidFill>
              </a:rPr>
              <a:t>SEISMOMETER</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996" y="1377026"/>
            <a:ext cx="3486150" cy="1905000"/>
          </a:xfrm>
          <a:prstGeom prst="rect">
            <a:avLst/>
          </a:prstGeom>
        </p:spPr>
      </p:pic>
    </p:spTree>
    <p:extLst>
      <p:ext uri="{BB962C8B-B14F-4D97-AF65-F5344CB8AC3E}">
        <p14:creationId xmlns:p14="http://schemas.microsoft.com/office/powerpoint/2010/main" val="143238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526"/>
            <a:ext cx="12192000" cy="6846474"/>
          </a:xfrm>
        </p:spPr>
      </p:pic>
      <p:sp>
        <p:nvSpPr>
          <p:cNvPr id="17" name="Action Button: Back or Previous 16">
            <a:hlinkClick r:id="rId3" action="ppaction://hlinksldjump" highlightClick="1"/>
          </p:cNvPr>
          <p:cNvSpPr/>
          <p:nvPr/>
        </p:nvSpPr>
        <p:spPr>
          <a:xfrm>
            <a:off x="2291416" y="2183364"/>
            <a:ext cx="8132064" cy="29748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t>NICE TRY </a:t>
            </a:r>
          </a:p>
          <a:p>
            <a:pPr algn="ctr"/>
            <a:r>
              <a:rPr lang="en-US" sz="8800" b="1" dirty="0"/>
              <a:t>THINK  AGAIN</a:t>
            </a: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978" y="186612"/>
            <a:ext cx="4291889" cy="2183364"/>
          </a:xfrm>
          <a:prstGeom prst="rect">
            <a:avLst/>
          </a:prstGeom>
        </p:spPr>
      </p:pic>
    </p:spTree>
    <p:extLst>
      <p:ext uri="{BB962C8B-B14F-4D97-AF65-F5344CB8AC3E}">
        <p14:creationId xmlns:p14="http://schemas.microsoft.com/office/powerpoint/2010/main" val="1692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801"/>
            <a:ext cx="12192000" cy="6846474"/>
          </a:xfrm>
        </p:spPr>
      </p:pic>
      <p:sp>
        <p:nvSpPr>
          <p:cNvPr id="5" name="Rectangle 4"/>
          <p:cNvSpPr/>
          <p:nvPr/>
        </p:nvSpPr>
        <p:spPr>
          <a:xfrm>
            <a:off x="646111" y="776917"/>
            <a:ext cx="10533888" cy="15915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a:p>
            <a:pPr algn="ctr"/>
            <a:endParaRPr lang="en-US" sz="2000" b="1" dirty="0">
              <a:solidFill>
                <a:schemeClr val="tx1"/>
              </a:solidFill>
            </a:endParaRPr>
          </a:p>
          <a:p>
            <a:pPr algn="ctr"/>
            <a:r>
              <a:rPr lang="en-US" sz="2000" b="1" dirty="0">
                <a:solidFill>
                  <a:schemeClr val="tx1"/>
                </a:solidFill>
              </a:rPr>
              <a:t>QUESTION 2. Click your answer below</a:t>
            </a:r>
          </a:p>
          <a:p>
            <a:pPr algn="ctr"/>
            <a:r>
              <a:rPr lang="en-US" sz="4400" dirty="0">
                <a:solidFill>
                  <a:schemeClr val="tx1"/>
                </a:solidFill>
              </a:rPr>
              <a:t>The data are recorded in seismograph as zigzag lines  </a:t>
            </a:r>
            <a:r>
              <a:rPr lang="en-US" sz="4400" b="1" dirty="0">
                <a:solidFill>
                  <a:schemeClr val="tx1"/>
                </a:solidFill>
              </a:rPr>
              <a:t>?</a:t>
            </a:r>
          </a:p>
          <a:p>
            <a:pPr algn="ctr"/>
            <a:endParaRPr lang="en-US" sz="2000" b="1" dirty="0">
              <a:solidFill>
                <a:schemeClr val="tx1"/>
              </a:solidFill>
            </a:endParaRPr>
          </a:p>
          <a:p>
            <a:pPr algn="ctr"/>
            <a:endParaRPr lang="en-US" sz="2000" b="1" dirty="0">
              <a:solidFill>
                <a:schemeClr val="tx1"/>
              </a:solidFill>
            </a:endParaRPr>
          </a:p>
        </p:txBody>
      </p:sp>
      <p:sp>
        <p:nvSpPr>
          <p:cNvPr id="9" name="Action Button: Forward or Next 8">
            <a:hlinkClick r:id="rId3" action="ppaction://hlinksldjump" highlightClick="1"/>
          </p:cNvPr>
          <p:cNvSpPr/>
          <p:nvPr/>
        </p:nvSpPr>
        <p:spPr>
          <a:xfrm>
            <a:off x="1255711" y="5445635"/>
            <a:ext cx="9314688" cy="1303582"/>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ln>
                  <a:solidFill>
                    <a:schemeClr val="tx1"/>
                  </a:solidFill>
                </a:ln>
                <a:solidFill>
                  <a:schemeClr val="tx1"/>
                </a:solidFill>
              </a:rPr>
              <a:t>Seismic waves</a:t>
            </a:r>
          </a:p>
        </p:txBody>
      </p:sp>
      <p:sp>
        <p:nvSpPr>
          <p:cNvPr id="10" name="Action Button: Forward or Next 9">
            <a:hlinkClick r:id="rId4" action="ppaction://hlinksldjump" highlightClick="1"/>
          </p:cNvPr>
          <p:cNvSpPr/>
          <p:nvPr/>
        </p:nvSpPr>
        <p:spPr>
          <a:xfrm>
            <a:off x="1255711" y="2667276"/>
            <a:ext cx="9314688" cy="1204193"/>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ln>
                  <a:solidFill>
                    <a:schemeClr val="tx1"/>
                  </a:solidFill>
                </a:ln>
                <a:solidFill>
                  <a:schemeClr val="tx1"/>
                </a:solidFill>
              </a:rPr>
              <a:t>Seismogram</a:t>
            </a:r>
          </a:p>
        </p:txBody>
      </p:sp>
      <p:sp>
        <p:nvSpPr>
          <p:cNvPr id="11" name="Action Button: Forward or Next 10">
            <a:hlinkClick r:id="rId3" action="ppaction://hlinksldjump" highlightClick="1"/>
          </p:cNvPr>
          <p:cNvSpPr/>
          <p:nvPr/>
        </p:nvSpPr>
        <p:spPr>
          <a:xfrm>
            <a:off x="1255711" y="4122104"/>
            <a:ext cx="9314688" cy="1072896"/>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ln>
                  <a:solidFill>
                    <a:schemeClr val="tx1"/>
                  </a:solidFill>
                </a:ln>
                <a:solidFill>
                  <a:schemeClr val="tx1"/>
                </a:solidFill>
              </a:rPr>
              <a:t>Seismometer</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288" y="776917"/>
            <a:ext cx="3557295" cy="2103354"/>
          </a:xfrm>
          <a:prstGeom prst="rect">
            <a:avLst/>
          </a:prstGeom>
        </p:spPr>
      </p:pic>
      <p:sp>
        <p:nvSpPr>
          <p:cNvPr id="15" name="Rectangle 14"/>
          <p:cNvSpPr/>
          <p:nvPr/>
        </p:nvSpPr>
        <p:spPr>
          <a:xfrm>
            <a:off x="1311958" y="-75024"/>
            <a:ext cx="6292300" cy="923330"/>
          </a:xfrm>
          <a:prstGeom prst="rect">
            <a:avLst/>
          </a:prstGeom>
          <a:noFill/>
        </p:spPr>
        <p:txBody>
          <a:bodyPr wrap="none" lIns="91440" tIns="45720" rIns="91440" bIns="45720">
            <a:spAutoFit/>
          </a:bodyPr>
          <a:lstStyle/>
          <a:p>
            <a:pPr algn="ctr"/>
            <a:r>
              <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rPr>
              <a:t>STAGE 1: Guess what!</a:t>
            </a:r>
          </a:p>
        </p:txBody>
      </p:sp>
    </p:spTree>
    <p:extLst>
      <p:ext uri="{BB962C8B-B14F-4D97-AF65-F5344CB8AC3E}">
        <p14:creationId xmlns:p14="http://schemas.microsoft.com/office/powerpoint/2010/main" val="391153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526"/>
            <a:ext cx="12192000" cy="6846474"/>
          </a:xfrm>
        </p:spPr>
      </p:pic>
      <p:sp>
        <p:nvSpPr>
          <p:cNvPr id="6" name="Action Button: Back or Previous 5">
            <a:hlinkClick r:id="rId3" action="ppaction://hlinksldjump" highlightClick="1"/>
          </p:cNvPr>
          <p:cNvSpPr/>
          <p:nvPr/>
        </p:nvSpPr>
        <p:spPr>
          <a:xfrm>
            <a:off x="2029968" y="2301118"/>
            <a:ext cx="8132064" cy="29748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t>NICE TRY </a:t>
            </a:r>
          </a:p>
          <a:p>
            <a:pPr algn="ctr"/>
            <a:r>
              <a:rPr lang="en-US" sz="8800" b="1" dirty="0"/>
              <a:t>THINK  AGAIN</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278" y="633108"/>
            <a:ext cx="3486150" cy="1905000"/>
          </a:xfrm>
          <a:prstGeom prst="rect">
            <a:avLst/>
          </a:prstGeom>
        </p:spPr>
      </p:pic>
    </p:spTree>
    <p:extLst>
      <p:ext uri="{BB962C8B-B14F-4D97-AF65-F5344CB8AC3E}">
        <p14:creationId xmlns:p14="http://schemas.microsoft.com/office/powerpoint/2010/main" val="238896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801"/>
            <a:ext cx="12192000" cy="6846474"/>
          </a:xfrm>
        </p:spPr>
      </p:pic>
      <p:sp>
        <p:nvSpPr>
          <p:cNvPr id="5" name="Rectangle 4"/>
          <p:cNvSpPr/>
          <p:nvPr/>
        </p:nvSpPr>
        <p:spPr>
          <a:xfrm>
            <a:off x="646110" y="678873"/>
            <a:ext cx="11199526" cy="21976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n>
                  <a:solidFill>
                    <a:schemeClr val="tx1"/>
                  </a:solidFill>
                </a:ln>
                <a:solidFill>
                  <a:schemeClr val="tx1"/>
                </a:solidFill>
              </a:rPr>
              <a:t>QUESTION 3. Click your answer below</a:t>
            </a:r>
          </a:p>
          <a:p>
            <a:pPr algn="ctr"/>
            <a:r>
              <a:rPr lang="en-US" sz="3600" dirty="0">
                <a:solidFill>
                  <a:schemeClr val="tx1"/>
                </a:solidFill>
              </a:rPr>
              <a:t>It is a SURFACE WAVES that travel like ripples in water. They have slow velocity and lower in intensity as compared to body waves.?</a:t>
            </a:r>
          </a:p>
        </p:txBody>
      </p:sp>
      <p:sp>
        <p:nvSpPr>
          <p:cNvPr id="9" name="Action Button: Forward or Next 8">
            <a:hlinkClick r:id="rId3" action="ppaction://hlinksldjump" highlightClick="1"/>
          </p:cNvPr>
          <p:cNvSpPr/>
          <p:nvPr/>
        </p:nvSpPr>
        <p:spPr>
          <a:xfrm>
            <a:off x="1588529" y="4341964"/>
            <a:ext cx="9314688" cy="1148168"/>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ln>
                  <a:solidFill>
                    <a:schemeClr val="tx1"/>
                  </a:solidFill>
                </a:ln>
                <a:solidFill>
                  <a:schemeClr val="tx1"/>
                </a:solidFill>
              </a:rPr>
              <a:t>P waves</a:t>
            </a:r>
          </a:p>
        </p:txBody>
      </p:sp>
      <p:sp>
        <p:nvSpPr>
          <p:cNvPr id="10" name="Action Button: Forward or Next 9">
            <a:hlinkClick r:id="rId4" action="ppaction://hlinksldjump" highlightClick="1"/>
          </p:cNvPr>
          <p:cNvSpPr/>
          <p:nvPr/>
        </p:nvSpPr>
        <p:spPr>
          <a:xfrm>
            <a:off x="1588529" y="3041313"/>
            <a:ext cx="9314688" cy="1186745"/>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ln>
                  <a:solidFill>
                    <a:schemeClr val="tx1"/>
                  </a:solidFill>
                </a:ln>
                <a:solidFill>
                  <a:schemeClr val="tx1"/>
                </a:solidFill>
              </a:rPr>
              <a:t>L waves</a:t>
            </a:r>
          </a:p>
        </p:txBody>
      </p:sp>
      <p:sp>
        <p:nvSpPr>
          <p:cNvPr id="11" name="Action Button: Forward or Next 10">
            <a:hlinkClick r:id="rId3" action="ppaction://hlinksldjump" highlightClick="1"/>
          </p:cNvPr>
          <p:cNvSpPr/>
          <p:nvPr/>
        </p:nvSpPr>
        <p:spPr>
          <a:xfrm>
            <a:off x="1573462" y="5604038"/>
            <a:ext cx="9314688" cy="1134927"/>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ln>
                  <a:solidFill>
                    <a:schemeClr val="tx1"/>
                  </a:solidFill>
                </a:ln>
                <a:solidFill>
                  <a:schemeClr val="tx1"/>
                </a:solidFill>
              </a:rPr>
              <a:t>S waves</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600" y="1395298"/>
            <a:ext cx="3486150" cy="1905000"/>
          </a:xfrm>
          <a:prstGeom prst="rect">
            <a:avLst/>
          </a:prstGeom>
        </p:spPr>
      </p:pic>
      <p:sp>
        <p:nvSpPr>
          <p:cNvPr id="15" name="Rectangle 14"/>
          <p:cNvSpPr/>
          <p:nvPr/>
        </p:nvSpPr>
        <p:spPr>
          <a:xfrm>
            <a:off x="1311958" y="-75024"/>
            <a:ext cx="6292300" cy="923330"/>
          </a:xfrm>
          <a:prstGeom prst="rect">
            <a:avLst/>
          </a:prstGeom>
          <a:noFill/>
        </p:spPr>
        <p:txBody>
          <a:bodyPr wrap="none" lIns="91440" tIns="45720" rIns="91440" bIns="45720">
            <a:spAutoFit/>
          </a:bodyPr>
          <a:lstStyle/>
          <a:p>
            <a:pPr algn="ctr"/>
            <a:r>
              <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rPr>
              <a:t>STAGE 1: Guess what!</a:t>
            </a:r>
          </a:p>
        </p:txBody>
      </p:sp>
    </p:spTree>
    <p:extLst>
      <p:ext uri="{BB962C8B-B14F-4D97-AF65-F5344CB8AC3E}">
        <p14:creationId xmlns:p14="http://schemas.microsoft.com/office/powerpoint/2010/main" val="54217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526"/>
            <a:ext cx="12192000" cy="6846474"/>
          </a:xfrm>
        </p:spPr>
      </p:pic>
      <p:sp>
        <p:nvSpPr>
          <p:cNvPr id="6" name="Action Button: Back or Previous 5">
            <a:hlinkClick r:id="rId3" action="ppaction://hlinksldjump" highlightClick="1"/>
          </p:cNvPr>
          <p:cNvSpPr/>
          <p:nvPr/>
        </p:nvSpPr>
        <p:spPr>
          <a:xfrm>
            <a:off x="2029968" y="2388172"/>
            <a:ext cx="8132064" cy="29748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t>NICE TRY </a:t>
            </a:r>
          </a:p>
          <a:p>
            <a:pPr algn="ctr"/>
            <a:r>
              <a:rPr lang="en-US" sz="8800" b="1" dirty="0"/>
              <a:t>THINK  AGAIN</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111" y="483172"/>
            <a:ext cx="3486150" cy="1905000"/>
          </a:xfrm>
          <a:prstGeom prst="rect">
            <a:avLst/>
          </a:prstGeom>
        </p:spPr>
      </p:pic>
    </p:spTree>
    <p:extLst>
      <p:ext uri="{BB962C8B-B14F-4D97-AF65-F5344CB8AC3E}">
        <p14:creationId xmlns:p14="http://schemas.microsoft.com/office/powerpoint/2010/main" val="103963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801"/>
            <a:ext cx="12192000" cy="6846474"/>
          </a:xfrm>
        </p:spPr>
      </p:pic>
      <p:sp>
        <p:nvSpPr>
          <p:cNvPr id="5" name="Rectangle 4"/>
          <p:cNvSpPr/>
          <p:nvPr/>
        </p:nvSpPr>
        <p:spPr>
          <a:xfrm>
            <a:off x="646111" y="776917"/>
            <a:ext cx="10533888" cy="15915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ln>
                <a:solidFill>
                  <a:schemeClr val="tx1"/>
                </a:solidFill>
              </a:ln>
              <a:solidFill>
                <a:schemeClr val="tx1"/>
              </a:solidFill>
            </a:endParaRPr>
          </a:p>
          <a:p>
            <a:pPr algn="ctr"/>
            <a:endParaRPr lang="en-US" sz="2000" b="1" dirty="0">
              <a:ln>
                <a:solidFill>
                  <a:schemeClr val="tx1"/>
                </a:solidFill>
              </a:ln>
              <a:solidFill>
                <a:schemeClr val="tx1"/>
              </a:solidFill>
            </a:endParaRPr>
          </a:p>
          <a:p>
            <a:pPr algn="ctr"/>
            <a:r>
              <a:rPr lang="en-US" sz="2000" b="1" dirty="0">
                <a:ln>
                  <a:solidFill>
                    <a:schemeClr val="tx1"/>
                  </a:solidFill>
                </a:ln>
                <a:solidFill>
                  <a:schemeClr val="tx1"/>
                </a:solidFill>
              </a:rPr>
              <a:t>QUESTION 4. Click your answer below</a:t>
            </a:r>
          </a:p>
          <a:p>
            <a:pPr algn="ctr"/>
            <a:r>
              <a:rPr lang="en-US" sz="4800" b="1" dirty="0">
                <a:ln>
                  <a:solidFill>
                    <a:schemeClr val="tx1"/>
                  </a:solidFill>
                </a:ln>
                <a:solidFill>
                  <a:schemeClr val="tx1"/>
                </a:solidFill>
              </a:rPr>
              <a:t>What are the different layer of the interior of Earth? </a:t>
            </a:r>
          </a:p>
          <a:p>
            <a:pPr algn="ctr"/>
            <a:endParaRPr lang="en-US" sz="2000" b="1" dirty="0">
              <a:ln>
                <a:solidFill>
                  <a:schemeClr val="tx1"/>
                </a:solidFill>
              </a:ln>
              <a:solidFill>
                <a:schemeClr val="tx1"/>
              </a:solidFill>
            </a:endParaRPr>
          </a:p>
          <a:p>
            <a:pPr algn="ctr"/>
            <a:endParaRPr lang="en-US" sz="2000" b="1" dirty="0">
              <a:ln>
                <a:solidFill>
                  <a:schemeClr val="tx1"/>
                </a:solidFill>
              </a:ln>
              <a:solidFill>
                <a:schemeClr val="tx1"/>
              </a:solidFill>
            </a:endParaRPr>
          </a:p>
        </p:txBody>
      </p:sp>
      <p:sp>
        <p:nvSpPr>
          <p:cNvPr id="9" name="Action Button: Forward or Next 8">
            <a:hlinkClick r:id="rId3" action="ppaction://hlinksldjump" highlightClick="1"/>
          </p:cNvPr>
          <p:cNvSpPr/>
          <p:nvPr/>
        </p:nvSpPr>
        <p:spPr>
          <a:xfrm>
            <a:off x="1293439" y="4028763"/>
            <a:ext cx="9605122" cy="1171530"/>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rPr>
              <a:t>Crust, Mantle , Core</a:t>
            </a:r>
            <a:endParaRPr lang="en-US" sz="6000" b="1" dirty="0">
              <a:ln>
                <a:solidFill>
                  <a:schemeClr val="tx1"/>
                </a:solidFill>
              </a:ln>
              <a:solidFill>
                <a:schemeClr val="tx1"/>
              </a:solidFill>
            </a:endParaRPr>
          </a:p>
        </p:txBody>
      </p:sp>
      <p:sp>
        <p:nvSpPr>
          <p:cNvPr id="10" name="Action Button: Forward or Next 9">
            <a:hlinkClick r:id="rId4" action="ppaction://hlinksldjump" highlightClick="1"/>
          </p:cNvPr>
          <p:cNvSpPr/>
          <p:nvPr/>
        </p:nvSpPr>
        <p:spPr>
          <a:xfrm>
            <a:off x="1293439" y="2588467"/>
            <a:ext cx="9605122" cy="1111340"/>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tx1"/>
                </a:solidFill>
              </a:rPr>
              <a:t>Atmosphere, Lithosphere, asthenosphere</a:t>
            </a:r>
            <a:endParaRPr lang="en-US" sz="4400" b="1" dirty="0">
              <a:ln>
                <a:solidFill>
                  <a:sysClr val="windowText" lastClr="000000"/>
                </a:solidFill>
              </a:ln>
              <a:solidFill>
                <a:schemeClr val="tx1"/>
              </a:solidFill>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382" y="2246138"/>
            <a:ext cx="2910840" cy="1905000"/>
          </a:xfrm>
          <a:prstGeom prst="rect">
            <a:avLst/>
          </a:prstGeom>
        </p:spPr>
      </p:pic>
      <p:sp>
        <p:nvSpPr>
          <p:cNvPr id="11" name="Action Button: Forward or Next 10">
            <a:hlinkClick r:id="rId4" action="ppaction://hlinksldjump" highlightClick="1"/>
          </p:cNvPr>
          <p:cNvSpPr/>
          <p:nvPr/>
        </p:nvSpPr>
        <p:spPr>
          <a:xfrm>
            <a:off x="1293439" y="5476114"/>
            <a:ext cx="9605122" cy="1111340"/>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None of the above</a:t>
            </a:r>
            <a:endParaRPr lang="en-US" sz="6600" dirty="0">
              <a:ln>
                <a:solidFill>
                  <a:sysClr val="windowText" lastClr="000000"/>
                </a:solidFill>
              </a:ln>
              <a:solidFill>
                <a:sysClr val="windowText" lastClr="000000"/>
              </a:solidFill>
            </a:endParaRPr>
          </a:p>
        </p:txBody>
      </p:sp>
      <p:sp>
        <p:nvSpPr>
          <p:cNvPr id="13" name="Rectangle 12"/>
          <p:cNvSpPr/>
          <p:nvPr/>
        </p:nvSpPr>
        <p:spPr>
          <a:xfrm>
            <a:off x="1311958" y="-75024"/>
            <a:ext cx="6292300" cy="923330"/>
          </a:xfrm>
          <a:prstGeom prst="rect">
            <a:avLst/>
          </a:prstGeom>
          <a:noFill/>
        </p:spPr>
        <p:txBody>
          <a:bodyPr wrap="none" lIns="91440" tIns="45720" rIns="91440" bIns="45720">
            <a:spAutoFit/>
          </a:bodyPr>
          <a:lstStyle/>
          <a:p>
            <a:pPr algn="ctr"/>
            <a:r>
              <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rPr>
              <a:t>STAGE 1: Guess what!</a:t>
            </a:r>
          </a:p>
        </p:txBody>
      </p:sp>
    </p:spTree>
    <p:extLst>
      <p:ext uri="{BB962C8B-B14F-4D97-AF65-F5344CB8AC3E}">
        <p14:creationId xmlns:p14="http://schemas.microsoft.com/office/powerpoint/2010/main" val="24285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526"/>
            <a:ext cx="12192000" cy="6846474"/>
          </a:xfrm>
        </p:spPr>
      </p:pic>
      <p:sp>
        <p:nvSpPr>
          <p:cNvPr id="6" name="Action Button: Back or Previous 5">
            <a:hlinkClick r:id="rId3" action="ppaction://hlinksldjump" highlightClick="1"/>
          </p:cNvPr>
          <p:cNvSpPr/>
          <p:nvPr/>
        </p:nvSpPr>
        <p:spPr>
          <a:xfrm>
            <a:off x="2029968" y="1853248"/>
            <a:ext cx="8132064" cy="29748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t>NICE TRY </a:t>
            </a:r>
          </a:p>
          <a:p>
            <a:pPr algn="ctr"/>
            <a:r>
              <a:rPr lang="en-US" sz="8800" b="1" dirty="0"/>
              <a:t>THINK  AGAIN</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949" y="483172"/>
            <a:ext cx="3486150" cy="1905000"/>
          </a:xfrm>
          <a:prstGeom prst="rect">
            <a:avLst/>
          </a:prstGeom>
        </p:spPr>
      </p:pic>
    </p:spTree>
    <p:extLst>
      <p:ext uri="{BB962C8B-B14F-4D97-AF65-F5344CB8AC3E}">
        <p14:creationId xmlns:p14="http://schemas.microsoft.com/office/powerpoint/2010/main" val="391578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801"/>
            <a:ext cx="12192000" cy="6846474"/>
          </a:xfrm>
        </p:spPr>
      </p:pic>
      <p:sp>
        <p:nvSpPr>
          <p:cNvPr id="5" name="Rectangle 4"/>
          <p:cNvSpPr/>
          <p:nvPr/>
        </p:nvSpPr>
        <p:spPr>
          <a:xfrm>
            <a:off x="646111" y="776917"/>
            <a:ext cx="10533888" cy="15915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n>
                <a:solidFill>
                  <a:schemeClr val="tx1"/>
                </a:solidFill>
              </a:ln>
              <a:solidFill>
                <a:schemeClr val="tx1"/>
              </a:solidFill>
            </a:endParaRPr>
          </a:p>
          <a:p>
            <a:pPr algn="ctr"/>
            <a:r>
              <a:rPr lang="en-US" sz="2400" b="1" dirty="0">
                <a:ln>
                  <a:solidFill>
                    <a:schemeClr val="tx1"/>
                  </a:solidFill>
                </a:ln>
                <a:solidFill>
                  <a:schemeClr val="tx1"/>
                </a:solidFill>
              </a:rPr>
              <a:t>QUESTION 5. Click your answer below</a:t>
            </a:r>
          </a:p>
          <a:p>
            <a:pPr algn="ctr"/>
            <a:r>
              <a:rPr lang="en-US" sz="4800" dirty="0">
                <a:solidFill>
                  <a:schemeClr val="tx1"/>
                </a:solidFill>
              </a:rPr>
              <a:t>A body waves also called shear waves</a:t>
            </a:r>
            <a:r>
              <a:rPr lang="en-US" sz="4800" dirty="0">
                <a:ln>
                  <a:solidFill>
                    <a:schemeClr val="tx1"/>
                  </a:solidFill>
                </a:ln>
                <a:solidFill>
                  <a:schemeClr val="tx1"/>
                </a:solidFill>
              </a:rPr>
              <a:t>?</a:t>
            </a:r>
            <a:endParaRPr lang="en-US" sz="2400" b="1" dirty="0">
              <a:ln>
                <a:solidFill>
                  <a:schemeClr val="tx1"/>
                </a:solidFill>
              </a:ln>
              <a:solidFill>
                <a:schemeClr val="tx1"/>
              </a:solidFill>
            </a:endParaRPr>
          </a:p>
          <a:p>
            <a:pPr algn="ctr"/>
            <a:endParaRPr lang="en-US" sz="2400" b="1" dirty="0">
              <a:ln>
                <a:solidFill>
                  <a:schemeClr val="tx1"/>
                </a:solidFill>
              </a:ln>
              <a:solidFill>
                <a:schemeClr val="tx1"/>
              </a:solidFill>
            </a:endParaRPr>
          </a:p>
        </p:txBody>
      </p:sp>
      <p:sp>
        <p:nvSpPr>
          <p:cNvPr id="9" name="Action Button: Forward or Next 8">
            <a:hlinkClick r:id="rId3" action="ppaction://hlinksldjump" highlightClick="1"/>
          </p:cNvPr>
          <p:cNvSpPr/>
          <p:nvPr/>
        </p:nvSpPr>
        <p:spPr>
          <a:xfrm>
            <a:off x="1255711" y="3830918"/>
            <a:ext cx="9314688" cy="1303582"/>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ln>
                  <a:solidFill>
                    <a:schemeClr val="tx1"/>
                  </a:solidFill>
                </a:ln>
                <a:solidFill>
                  <a:schemeClr val="tx1"/>
                </a:solidFill>
              </a:rPr>
              <a:t>P wave</a:t>
            </a:r>
          </a:p>
        </p:txBody>
      </p:sp>
      <p:sp>
        <p:nvSpPr>
          <p:cNvPr id="10" name="Action Button: Forward or Next 9">
            <a:hlinkClick r:id="rId4" action="ppaction://hlinksldjump" highlightClick="1"/>
          </p:cNvPr>
          <p:cNvSpPr/>
          <p:nvPr/>
        </p:nvSpPr>
        <p:spPr>
          <a:xfrm>
            <a:off x="1255711" y="5343369"/>
            <a:ext cx="9314688" cy="1204193"/>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ln>
                  <a:solidFill>
                    <a:schemeClr val="tx1"/>
                  </a:solidFill>
                </a:ln>
                <a:solidFill>
                  <a:schemeClr val="tx1"/>
                </a:solidFill>
              </a:rPr>
              <a:t>S wave</a:t>
            </a:r>
          </a:p>
        </p:txBody>
      </p:sp>
      <p:sp>
        <p:nvSpPr>
          <p:cNvPr id="11" name="Action Button: Forward or Next 10">
            <a:hlinkClick r:id="rId3" action="ppaction://hlinksldjump" highlightClick="1"/>
          </p:cNvPr>
          <p:cNvSpPr/>
          <p:nvPr/>
        </p:nvSpPr>
        <p:spPr>
          <a:xfrm>
            <a:off x="1255711" y="2531727"/>
            <a:ext cx="9314688" cy="1072896"/>
          </a:xfrm>
          <a:prstGeom prst="actionButtonForwardNex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ln>
                  <a:solidFill>
                    <a:schemeClr val="tx1"/>
                  </a:solidFill>
                </a:ln>
                <a:solidFill>
                  <a:schemeClr val="tx1"/>
                </a:solidFill>
              </a:rPr>
              <a:t>L wave</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858" y="3754746"/>
            <a:ext cx="3486150" cy="1905000"/>
          </a:xfrm>
          <a:prstGeom prst="rect">
            <a:avLst/>
          </a:prstGeom>
        </p:spPr>
      </p:pic>
      <p:sp>
        <p:nvSpPr>
          <p:cNvPr id="13" name="Rectangle 12"/>
          <p:cNvSpPr/>
          <p:nvPr/>
        </p:nvSpPr>
        <p:spPr>
          <a:xfrm>
            <a:off x="1311958" y="-75024"/>
            <a:ext cx="6292300" cy="923330"/>
          </a:xfrm>
          <a:prstGeom prst="rect">
            <a:avLst/>
          </a:prstGeom>
          <a:noFill/>
        </p:spPr>
        <p:txBody>
          <a:bodyPr wrap="none" lIns="91440" tIns="45720" rIns="91440" bIns="45720">
            <a:spAutoFit/>
          </a:bodyPr>
          <a:lstStyle/>
          <a:p>
            <a:pPr algn="ctr"/>
            <a:r>
              <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rPr>
              <a:t>STAGE 1: Guess what!</a:t>
            </a:r>
          </a:p>
        </p:txBody>
      </p:sp>
    </p:spTree>
    <p:extLst>
      <p:ext uri="{BB962C8B-B14F-4D97-AF65-F5344CB8AC3E}">
        <p14:creationId xmlns:p14="http://schemas.microsoft.com/office/powerpoint/2010/main" val="242232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526"/>
            <a:ext cx="12192000" cy="6846474"/>
          </a:xfrm>
        </p:spPr>
      </p:pic>
      <p:sp>
        <p:nvSpPr>
          <p:cNvPr id="6" name="Action Button: Back or Previous 5">
            <a:hlinkClick r:id="rId3" action="ppaction://hlinksldjump" highlightClick="1"/>
          </p:cNvPr>
          <p:cNvSpPr/>
          <p:nvPr/>
        </p:nvSpPr>
        <p:spPr>
          <a:xfrm>
            <a:off x="2029968" y="1853248"/>
            <a:ext cx="8132064" cy="29748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t>NICE TRY </a:t>
            </a:r>
          </a:p>
          <a:p>
            <a:pPr algn="ctr"/>
            <a:r>
              <a:rPr lang="en-US" sz="8800" b="1" dirty="0"/>
              <a:t>THINK  AGAIN</a:t>
            </a:r>
          </a:p>
        </p:txBody>
      </p:sp>
    </p:spTree>
    <p:extLst>
      <p:ext uri="{BB962C8B-B14F-4D97-AF65-F5344CB8AC3E}">
        <p14:creationId xmlns:p14="http://schemas.microsoft.com/office/powerpoint/2010/main" val="2633627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 y="744666"/>
            <a:ext cx="11993880" cy="5189113"/>
          </a:xfrm>
          <a:prstGeom prst="rect">
            <a:avLst/>
          </a:prstGeom>
        </p:spPr>
        <p:txBody>
          <a:bodyPr wrap="square">
            <a:spAutoFit/>
          </a:bodyPr>
          <a:lstStyle/>
          <a:p>
            <a:pPr algn="ctr">
              <a:lnSpc>
                <a:spcPct val="115000"/>
              </a:lnSpc>
              <a:spcAft>
                <a:spcPts val="1000"/>
              </a:spcAft>
            </a:pPr>
            <a:r>
              <a:rPr lang="en-US" sz="4800" dirty="0">
                <a:latin typeface="Calibri" panose="020F0502020204030204" pitchFamily="34" charset="0"/>
                <a:ea typeface="Calibri" panose="020F0502020204030204" pitchFamily="34" charset="0"/>
                <a:cs typeface="Times New Roman" panose="02020603050405020304" pitchFamily="18" charset="0"/>
              </a:rPr>
              <a:t>As the rocks slip and slide, the stored energy is released from the focus in all directions in the form of seismic waves. These seismic waves are detected, measured, and recorded by an instrument called </a:t>
            </a:r>
            <a:r>
              <a:rPr lang="en-US" sz="4800" b="1" dirty="0">
                <a:latin typeface="Calibri" panose="020F0502020204030204" pitchFamily="34" charset="0"/>
                <a:ea typeface="Calibri" panose="020F0502020204030204" pitchFamily="34" charset="0"/>
                <a:cs typeface="Times New Roman" panose="02020603050405020304" pitchFamily="18" charset="0"/>
              </a:rPr>
              <a:t>seismograph.</a:t>
            </a:r>
            <a:r>
              <a:rPr lang="en-US" sz="4800" dirty="0">
                <a:latin typeface="Calibri" panose="020F0502020204030204" pitchFamily="34" charset="0"/>
                <a:ea typeface="Calibri" panose="020F0502020204030204" pitchFamily="34" charset="0"/>
                <a:cs typeface="Times New Roman" panose="02020603050405020304" pitchFamily="18" charset="0"/>
              </a:rPr>
              <a:t> The data are recorded as zigzag lines called </a:t>
            </a:r>
            <a:r>
              <a:rPr lang="en-US" sz="4800" b="1" dirty="0">
                <a:latin typeface="Calibri" panose="020F0502020204030204" pitchFamily="34" charset="0"/>
                <a:ea typeface="Calibri" panose="020F0502020204030204" pitchFamily="34" charset="0"/>
                <a:cs typeface="Times New Roman" panose="02020603050405020304" pitchFamily="18" charset="0"/>
              </a:rPr>
              <a:t>seismogram.</a:t>
            </a:r>
            <a:endParaRPr lang="en-US" sz="4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1382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 y="744666"/>
            <a:ext cx="10957560" cy="4574073"/>
          </a:xfrm>
          <a:prstGeom prst="rect">
            <a:avLst/>
          </a:prstGeom>
          <a:solidFill>
            <a:schemeClr val="bg1"/>
          </a:solidFill>
          <a:ln>
            <a:solidFill>
              <a:schemeClr val="bg1"/>
            </a:solidFill>
          </a:ln>
        </p:spPr>
        <p:txBody>
          <a:bodyPr wrap="square">
            <a:spAutoFit/>
          </a:bodyPr>
          <a:lstStyle/>
          <a:p>
            <a:pPr>
              <a:lnSpc>
                <a:spcPct val="115000"/>
              </a:lnSpc>
              <a:spcAft>
                <a:spcPts val="1000"/>
              </a:spcAft>
            </a:pPr>
            <a:r>
              <a:rPr lang="en-US" sz="5400" b="1" i="1" u="sng" dirty="0">
                <a:latin typeface="Calibri" panose="020F0502020204030204" pitchFamily="34" charset="0"/>
                <a:ea typeface="Calibri" panose="020F0502020204030204" pitchFamily="34" charset="0"/>
                <a:cs typeface="Times New Roman" panose="02020603050405020304" pitchFamily="18" charset="0"/>
              </a:rPr>
              <a:t>The Different Types of Seismic Waves</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4800" dirty="0">
                <a:latin typeface="Calibri" panose="020F0502020204030204" pitchFamily="34" charset="0"/>
                <a:ea typeface="Calibri" panose="020F0502020204030204" pitchFamily="34" charset="0"/>
                <a:cs typeface="Times New Roman" panose="02020603050405020304" pitchFamily="18" charset="0"/>
              </a:rPr>
              <a:t>There are two main types of seismic waves: the </a:t>
            </a:r>
            <a:r>
              <a:rPr lang="en-US" sz="4800" b="1" u="sng" dirty="0">
                <a:latin typeface="Calibri" panose="020F0502020204030204" pitchFamily="34" charset="0"/>
                <a:ea typeface="Calibri" panose="020F0502020204030204" pitchFamily="34" charset="0"/>
                <a:cs typeface="Times New Roman" panose="02020603050405020304" pitchFamily="18" charset="0"/>
              </a:rPr>
              <a:t>surface waves</a:t>
            </a:r>
            <a:r>
              <a:rPr lang="en-US" sz="4800" u="sng" dirty="0">
                <a:latin typeface="Calibri" panose="020F0502020204030204" pitchFamily="34" charset="0"/>
                <a:ea typeface="Calibri" panose="020F0502020204030204" pitchFamily="34" charset="0"/>
                <a:cs typeface="Times New Roman" panose="02020603050405020304" pitchFamily="18" charset="0"/>
              </a:rPr>
              <a:t> </a:t>
            </a:r>
            <a:r>
              <a:rPr lang="en-US" sz="4800" dirty="0">
                <a:latin typeface="Calibri" panose="020F0502020204030204" pitchFamily="34" charset="0"/>
                <a:ea typeface="Calibri" panose="020F0502020204030204" pitchFamily="34" charset="0"/>
                <a:cs typeface="Times New Roman" panose="02020603050405020304" pitchFamily="18" charset="0"/>
              </a:rPr>
              <a:t>and the </a:t>
            </a:r>
            <a:r>
              <a:rPr lang="en-US" sz="4800" b="1" dirty="0">
                <a:latin typeface="Calibri" panose="020F0502020204030204" pitchFamily="34" charset="0"/>
                <a:ea typeface="Calibri" panose="020F0502020204030204" pitchFamily="34" charset="0"/>
                <a:cs typeface="Times New Roman" panose="02020603050405020304" pitchFamily="18" charset="0"/>
              </a:rPr>
              <a:t> </a:t>
            </a:r>
            <a:r>
              <a:rPr lang="en-US" sz="4800" b="1" u="sng" dirty="0">
                <a:latin typeface="Calibri" panose="020F0502020204030204" pitchFamily="34" charset="0"/>
                <a:ea typeface="Calibri" panose="020F0502020204030204" pitchFamily="34" charset="0"/>
                <a:cs typeface="Times New Roman" panose="02020603050405020304" pitchFamily="18" charset="0"/>
              </a:rPr>
              <a:t>body waves</a:t>
            </a:r>
            <a:r>
              <a:rPr lang="en-US" sz="4800" b="1" dirty="0">
                <a:latin typeface="Calibri" panose="020F0502020204030204" pitchFamily="34" charset="0"/>
                <a:ea typeface="Calibri" panose="020F0502020204030204" pitchFamily="34" charset="0"/>
                <a:cs typeface="Times New Roman" panose="02020603050405020304" pitchFamily="18" charset="0"/>
              </a:rPr>
              <a:t>.</a:t>
            </a:r>
            <a:r>
              <a:rPr lang="en-US" sz="4800" dirty="0">
                <a:latin typeface="Calibri" panose="020F0502020204030204" pitchFamily="34" charset="0"/>
                <a:ea typeface="Calibri" panose="020F0502020204030204" pitchFamily="34" charset="0"/>
                <a:cs typeface="Times New Roman" panose="02020603050405020304" pitchFamily="18" charset="0"/>
              </a:rPr>
              <a:t> They are characterized according to velocity and their effect on rock masses.</a:t>
            </a:r>
          </a:p>
        </p:txBody>
      </p:sp>
      <p:sp>
        <p:nvSpPr>
          <p:cNvPr id="13" name="Rectangle 12"/>
          <p:cNvSpPr/>
          <p:nvPr/>
        </p:nvSpPr>
        <p:spPr>
          <a:xfrm>
            <a:off x="426720" y="1726987"/>
            <a:ext cx="11216640" cy="5151731"/>
          </a:xfrm>
          <a:prstGeom prst="rect">
            <a:avLst/>
          </a:prstGeom>
          <a:solidFill>
            <a:schemeClr val="bg1"/>
          </a:solidFill>
          <a:ln>
            <a:solidFill>
              <a:schemeClr val="bg1"/>
            </a:solidFill>
          </a:ln>
        </p:spPr>
        <p:txBody>
          <a:bodyPr wrap="square">
            <a:spAutoFit/>
          </a:bodyPr>
          <a:lstStyle/>
          <a:p>
            <a:pPr>
              <a:lnSpc>
                <a:spcPct val="115000"/>
              </a:lnSpc>
              <a:spcAft>
                <a:spcPts val="1000"/>
              </a:spcAft>
            </a:pPr>
            <a:r>
              <a:rPr lang="en-US" sz="3600" dirty="0">
                <a:latin typeface="Calibri" panose="020F0502020204030204" pitchFamily="34" charset="0"/>
                <a:ea typeface="Calibri" panose="020F0502020204030204" pitchFamily="34" charset="0"/>
                <a:cs typeface="Times New Roman" panose="02020603050405020304" pitchFamily="18" charset="0"/>
              </a:rPr>
              <a:t>The </a:t>
            </a:r>
            <a:r>
              <a:rPr lang="en-US" sz="3600" b="1" dirty="0">
                <a:latin typeface="Calibri" panose="020F0502020204030204" pitchFamily="34" charset="0"/>
                <a:ea typeface="Calibri" panose="020F0502020204030204" pitchFamily="34" charset="0"/>
                <a:cs typeface="Times New Roman" panose="02020603050405020304" pitchFamily="18" charset="0"/>
              </a:rPr>
              <a:t>primary (P- wave) </a:t>
            </a:r>
            <a:r>
              <a:rPr lang="en-US" sz="3600" dirty="0">
                <a:latin typeface="Calibri" panose="020F0502020204030204" pitchFamily="34" charset="0"/>
                <a:ea typeface="Calibri" panose="020F0502020204030204" pitchFamily="34" charset="0"/>
                <a:cs typeface="Times New Roman" panose="02020603050405020304" pitchFamily="18" charset="0"/>
              </a:rPr>
              <a:t>and </a:t>
            </a:r>
            <a:r>
              <a:rPr lang="en-US" sz="3600" b="1" dirty="0">
                <a:latin typeface="Calibri" panose="020F0502020204030204" pitchFamily="34" charset="0"/>
                <a:ea typeface="Calibri" panose="020F0502020204030204" pitchFamily="34" charset="0"/>
                <a:cs typeface="Times New Roman" panose="02020603050405020304" pitchFamily="18" charset="0"/>
              </a:rPr>
              <a:t>secondary (S- wave or shear waves) </a:t>
            </a:r>
            <a:r>
              <a:rPr lang="en-US" sz="3600" dirty="0">
                <a:latin typeface="Calibri" panose="020F0502020204030204" pitchFamily="34" charset="0"/>
                <a:ea typeface="Calibri" panose="020F0502020204030204" pitchFamily="34" charset="0"/>
                <a:cs typeface="Times New Roman" panose="02020603050405020304" pitchFamily="18" charset="0"/>
              </a:rPr>
              <a:t>waves are called </a:t>
            </a:r>
            <a:r>
              <a:rPr lang="en-US" sz="3600" u="sng" dirty="0">
                <a:latin typeface="Calibri" panose="020F0502020204030204" pitchFamily="34" charset="0"/>
                <a:ea typeface="Calibri" panose="020F0502020204030204" pitchFamily="34" charset="0"/>
                <a:cs typeface="Times New Roman" panose="02020603050405020304" pitchFamily="18" charset="0"/>
              </a:rPr>
              <a:t>body waves because they travel within the Earth‘s interior</a:t>
            </a:r>
            <a:r>
              <a:rPr lang="en-US" sz="3600" dirty="0">
                <a:latin typeface="Calibri" panose="020F0502020204030204" pitchFamily="34" charset="0"/>
                <a:ea typeface="Calibri" panose="020F0502020204030204" pitchFamily="34" charset="0"/>
                <a:cs typeface="Times New Roman" panose="02020603050405020304" pitchFamily="18" charset="0"/>
              </a:rPr>
              <a:t>. They can provide scientists with information as regards the nature and composition of the Earth’s interior. Both P- and S- waves produce a sharp jolt or shaking of the ground. They likewise enable seismologists to locate the focus and epicenter of an earthquake. </a:t>
            </a:r>
          </a:p>
        </p:txBody>
      </p:sp>
      <p:sp>
        <p:nvSpPr>
          <p:cNvPr id="14" name="Rectangle 13"/>
          <p:cNvSpPr/>
          <p:nvPr/>
        </p:nvSpPr>
        <p:spPr>
          <a:xfrm>
            <a:off x="426720" y="1844907"/>
            <a:ext cx="10881360" cy="6082691"/>
          </a:xfrm>
          <a:prstGeom prst="rect">
            <a:avLst/>
          </a:prstGeom>
          <a:solidFill>
            <a:schemeClr val="bg1"/>
          </a:solidFill>
          <a:ln>
            <a:solidFill>
              <a:schemeClr val="bg1"/>
            </a:solidFill>
          </a:ln>
        </p:spPr>
        <p:txBody>
          <a:bodyPr wrap="square">
            <a:spAutoFit/>
          </a:bodyPr>
          <a:lstStyle/>
          <a:p>
            <a:pPr>
              <a:lnSpc>
                <a:spcPct val="115000"/>
              </a:lnSpc>
              <a:spcAft>
                <a:spcPts val="1000"/>
              </a:spcAft>
            </a:pPr>
            <a:r>
              <a:rPr lang="en-US" sz="5400" b="1" dirty="0">
                <a:latin typeface="Calibri" panose="020F0502020204030204" pitchFamily="34" charset="0"/>
                <a:ea typeface="Calibri" panose="020F0502020204030204" pitchFamily="34" charset="0"/>
                <a:cs typeface="Times New Roman" panose="02020603050405020304" pitchFamily="18" charset="0"/>
              </a:rPr>
              <a:t>Surface Waves,</a:t>
            </a:r>
            <a:r>
              <a:rPr lang="en-US" sz="5400" dirty="0">
                <a:latin typeface="Calibri" panose="020F0502020204030204" pitchFamily="34" charset="0"/>
                <a:ea typeface="Calibri" panose="020F0502020204030204" pitchFamily="34" charset="0"/>
                <a:cs typeface="Times New Roman" panose="02020603050405020304" pitchFamily="18" charset="0"/>
              </a:rPr>
              <a:t> also called</a:t>
            </a:r>
            <a:r>
              <a:rPr lang="en-US" sz="5400" b="1" dirty="0">
                <a:latin typeface="Calibri" panose="020F0502020204030204" pitchFamily="34" charset="0"/>
                <a:ea typeface="Calibri" panose="020F0502020204030204" pitchFamily="34" charset="0"/>
                <a:cs typeface="Times New Roman" panose="02020603050405020304" pitchFamily="18" charset="0"/>
              </a:rPr>
              <a:t> L –Waves, </a:t>
            </a:r>
            <a:r>
              <a:rPr lang="en-US" sz="5400" dirty="0">
                <a:latin typeface="Calibri" panose="020F0502020204030204" pitchFamily="34" charset="0"/>
                <a:ea typeface="Calibri" panose="020F0502020204030204" pitchFamily="34" charset="0"/>
                <a:cs typeface="Times New Roman" panose="02020603050405020304" pitchFamily="18" charset="0"/>
              </a:rPr>
              <a:t>travel like ripples in water. They have slow velocity and lower in intensity as compared to body waves.</a:t>
            </a:r>
          </a:p>
          <a:p>
            <a:pPr>
              <a:lnSpc>
                <a:spcPct val="115000"/>
              </a:lnSpc>
              <a:spcAft>
                <a:spcPts val="1000"/>
              </a:spcAft>
            </a:pP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720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a:xfrm>
            <a:off x="6438900" y="2495889"/>
            <a:ext cx="5067300" cy="1809411"/>
          </a:xfrm>
          <a:prstGeom prst="wedgeRoundRectCallout">
            <a:avLst>
              <a:gd name="adj1" fmla="val 21144"/>
              <a:gd name="adj2" fmla="val 85663"/>
              <a:gd name="adj3" fmla="val 16667"/>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Use your periodic table.</a:t>
            </a:r>
          </a:p>
        </p:txBody>
      </p:sp>
      <p:graphicFrame>
        <p:nvGraphicFramePr>
          <p:cNvPr id="3" name="Table 2"/>
          <p:cNvGraphicFramePr>
            <a:graphicFrameLocks noGrp="1"/>
          </p:cNvGraphicFramePr>
          <p:nvPr>
            <p:extLst>
              <p:ext uri="{D42A27DB-BD31-4B8C-83A1-F6EECF244321}">
                <p14:modId xmlns:p14="http://schemas.microsoft.com/office/powerpoint/2010/main" val="3378748753"/>
              </p:ext>
            </p:extLst>
          </p:nvPr>
        </p:nvGraphicFramePr>
        <p:xfrm>
          <a:off x="266700" y="749300"/>
          <a:ext cx="11684001" cy="5867400"/>
        </p:xfrm>
        <a:graphic>
          <a:graphicData uri="http://schemas.openxmlformats.org/drawingml/2006/table">
            <a:tbl>
              <a:tblPr firstRow="1" firstCol="1" bandRow="1">
                <a:tableStyleId>{5C22544A-7EE6-4342-B048-85BDC9FD1C3A}</a:tableStyleId>
              </a:tblPr>
              <a:tblGrid>
                <a:gridCol w="3894667">
                  <a:extLst>
                    <a:ext uri="{9D8B030D-6E8A-4147-A177-3AD203B41FA5}">
                      <a16:colId xmlns:a16="http://schemas.microsoft.com/office/drawing/2014/main" val="20000"/>
                    </a:ext>
                  </a:extLst>
                </a:gridCol>
                <a:gridCol w="3894667">
                  <a:extLst>
                    <a:ext uri="{9D8B030D-6E8A-4147-A177-3AD203B41FA5}">
                      <a16:colId xmlns:a16="http://schemas.microsoft.com/office/drawing/2014/main" val="20001"/>
                    </a:ext>
                  </a:extLst>
                </a:gridCol>
                <a:gridCol w="3894667">
                  <a:extLst>
                    <a:ext uri="{9D8B030D-6E8A-4147-A177-3AD203B41FA5}">
                      <a16:colId xmlns:a16="http://schemas.microsoft.com/office/drawing/2014/main" val="20002"/>
                    </a:ext>
                  </a:extLst>
                </a:gridCol>
              </a:tblGrid>
              <a:tr h="646504">
                <a:tc>
                  <a:txBody>
                    <a:bodyPr/>
                    <a:lstStyle/>
                    <a:p>
                      <a:pPr marL="0" marR="0">
                        <a:lnSpc>
                          <a:spcPct val="115000"/>
                        </a:lnSpc>
                        <a:spcBef>
                          <a:spcPts val="0"/>
                        </a:spcBef>
                        <a:spcAft>
                          <a:spcPts val="0"/>
                        </a:spcAft>
                      </a:pPr>
                      <a:r>
                        <a:rPr lang="en-US" sz="3600" u="sng" dirty="0">
                          <a:effectLst/>
                        </a:rPr>
                        <a:t>Primary Waves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3600" u="sng" dirty="0">
                          <a:effectLst/>
                        </a:rPr>
                        <a:t>Secondary Waves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3600" u="sng">
                          <a:effectLst/>
                        </a:rPr>
                        <a:t>Surface Waves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936399">
                <a:tc>
                  <a:txBody>
                    <a:bodyPr/>
                    <a:lstStyle/>
                    <a:p>
                      <a:pPr marL="0" marR="0">
                        <a:lnSpc>
                          <a:spcPct val="115000"/>
                        </a:lnSpc>
                        <a:spcBef>
                          <a:spcPts val="0"/>
                        </a:spcBef>
                        <a:spcAft>
                          <a:spcPts val="0"/>
                        </a:spcAft>
                      </a:pPr>
                      <a:r>
                        <a:rPr lang="en-US" sz="2400" dirty="0">
                          <a:effectLst/>
                        </a:rPr>
                        <a:t>Travel in all types of media (</a:t>
                      </a:r>
                      <a:r>
                        <a:rPr lang="en-US" sz="2400" dirty="0" err="1">
                          <a:effectLst/>
                        </a:rPr>
                        <a:t>solid,liquid,and</a:t>
                      </a:r>
                      <a:r>
                        <a:rPr lang="en-US" sz="2400" dirty="0">
                          <a:effectLst/>
                        </a:rPr>
                        <a:t> gas).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rPr>
                        <a:t>Travel only in solids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rPr>
                        <a:t>Travel on the surface or the ground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936399">
                <a:tc>
                  <a:txBody>
                    <a:bodyPr/>
                    <a:lstStyle/>
                    <a:p>
                      <a:pPr marL="0" marR="0">
                        <a:lnSpc>
                          <a:spcPct val="115000"/>
                        </a:lnSpc>
                        <a:spcBef>
                          <a:spcPts val="0"/>
                        </a:spcBef>
                        <a:spcAft>
                          <a:spcPts val="0"/>
                        </a:spcAft>
                      </a:pPr>
                      <a:r>
                        <a:rPr lang="en-US" sz="2400" dirty="0">
                          <a:effectLst/>
                        </a:rPr>
                        <a:t>First to be recorded by a seismograph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rPr>
                        <a:t>Second to be recorded by a seismograph</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rPr>
                        <a:t>Last to be recorded by a seismograph</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348098">
                <a:tc>
                  <a:txBody>
                    <a:bodyPr/>
                    <a:lstStyle/>
                    <a:p>
                      <a:pPr marL="0" marR="0">
                        <a:lnSpc>
                          <a:spcPct val="115000"/>
                        </a:lnSpc>
                        <a:spcBef>
                          <a:spcPts val="0"/>
                        </a:spcBef>
                        <a:spcAft>
                          <a:spcPts val="0"/>
                        </a:spcAft>
                      </a:pPr>
                      <a:r>
                        <a:rPr lang="en-US" sz="2400" dirty="0">
                          <a:effectLst/>
                        </a:rPr>
                        <a:t>Can cause the alternative contraction and expansion of </a:t>
                      </a:r>
                      <a:r>
                        <a:rPr lang="en-US" sz="2400" dirty="0" err="1">
                          <a:effectLst/>
                        </a:rPr>
                        <a:t>bedrock,causing</a:t>
                      </a:r>
                      <a:r>
                        <a:rPr lang="en-US" sz="2400" dirty="0">
                          <a:effectLst/>
                        </a:rPr>
                        <a:t> the volume of the material where they travel to change and for the material to move back and forth like an accordion.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rPr>
                        <a:t>Can cause the particles of the material where they pass through to move in a perpendicular(up and  down or side to side)direction.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dirty="0">
                          <a:effectLst/>
                        </a:rPr>
                        <a:t>Can cause the swaying motion of the ground causing the surface to behave like waves in the ocean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sp>
        <p:nvSpPr>
          <p:cNvPr id="6" name="Rectangle 1"/>
          <p:cNvSpPr>
            <a:spLocks noChangeArrowheads="1"/>
          </p:cNvSpPr>
          <p:nvPr/>
        </p:nvSpPr>
        <p:spPr bwMode="auto">
          <a:xfrm>
            <a:off x="266700" y="84753"/>
            <a:ext cx="112395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1" i="1"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Characteristics of the Three Types of Seismic Waves</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13" name="Rectangle 12"/>
          <p:cNvSpPr/>
          <p:nvPr/>
        </p:nvSpPr>
        <p:spPr>
          <a:xfrm>
            <a:off x="146050" y="749300"/>
            <a:ext cx="11925300" cy="7423058"/>
          </a:xfrm>
          <a:prstGeom prst="rect">
            <a:avLst/>
          </a:prstGeom>
          <a:solidFill>
            <a:schemeClr val="bg1"/>
          </a:solidFill>
          <a:ln>
            <a:solidFill>
              <a:schemeClr val="bg1"/>
            </a:solidFill>
          </a:ln>
        </p:spPr>
        <p:txBody>
          <a:bodyPr wrap="square">
            <a:spAutoFit/>
          </a:bodyPr>
          <a:lstStyle/>
          <a:p>
            <a:pPr>
              <a:lnSpc>
                <a:spcPct val="115000"/>
              </a:lnSpc>
              <a:spcAft>
                <a:spcPts val="1000"/>
              </a:spcAft>
            </a:pPr>
            <a:r>
              <a:rPr lang="en-US" sz="5400" b="1" dirty="0">
                <a:latin typeface="Calibri" panose="020F0502020204030204" pitchFamily="34" charset="0"/>
                <a:ea typeface="Calibri" panose="020F0502020204030204" pitchFamily="34" charset="0"/>
                <a:cs typeface="Times New Roman" panose="02020603050405020304" pitchFamily="18" charset="0"/>
              </a:rPr>
              <a:t>Study and analyze well the given table.</a:t>
            </a:r>
          </a:p>
          <a:p>
            <a:pPr>
              <a:lnSpc>
                <a:spcPct val="115000"/>
              </a:lnSpc>
              <a:spcAft>
                <a:spcPts val="1000"/>
              </a:spcAft>
            </a:pPr>
            <a:r>
              <a:rPr lang="en-US" sz="5400" b="1" dirty="0">
                <a:latin typeface="Calibri" panose="020F0502020204030204" pitchFamily="34" charset="0"/>
                <a:ea typeface="Calibri" panose="020F0502020204030204" pitchFamily="34" charset="0"/>
                <a:cs typeface="Times New Roman" panose="02020603050405020304" pitchFamily="18" charset="0"/>
              </a:rPr>
              <a:t>You will need the information here to pass the next stage. </a:t>
            </a:r>
          </a:p>
          <a:p>
            <a:pPr>
              <a:lnSpc>
                <a:spcPct val="115000"/>
              </a:lnSpc>
              <a:spcAft>
                <a:spcPts val="1000"/>
              </a:spcAft>
            </a:pPr>
            <a:r>
              <a:rPr lang="en-US" sz="5400" b="1" dirty="0">
                <a:latin typeface="Calibri" panose="020F0502020204030204" pitchFamily="34" charset="0"/>
                <a:ea typeface="Calibri" panose="020F0502020204030204" pitchFamily="34" charset="0"/>
                <a:cs typeface="Times New Roman" panose="02020603050405020304" pitchFamily="18" charset="0"/>
              </a:rPr>
              <a:t>Best of Luck!</a:t>
            </a:r>
          </a:p>
          <a:p>
            <a:pPr>
              <a:lnSpc>
                <a:spcPct val="115000"/>
              </a:lnSpc>
              <a:spcAft>
                <a:spcPts val="1000"/>
              </a:spcAft>
            </a:pPr>
            <a:endParaRPr lang="en-US" sz="5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2"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578851" y="2124472"/>
            <a:ext cx="337185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36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76201"/>
            <a:ext cx="12192000" cy="6934201"/>
          </a:xfrm>
          <a:prstGeom prst="rect">
            <a:avLst/>
          </a:prstGeom>
        </p:spPr>
      </p:pic>
      <p:sp>
        <p:nvSpPr>
          <p:cNvPr id="6" name="Rectangle 5"/>
          <p:cNvSpPr/>
          <p:nvPr/>
        </p:nvSpPr>
        <p:spPr>
          <a:xfrm>
            <a:off x="2085226" y="46887"/>
            <a:ext cx="8323112" cy="3046988"/>
          </a:xfrm>
          <a:prstGeom prst="rect">
            <a:avLst/>
          </a:prstGeom>
          <a:noFill/>
          <a:ln>
            <a:solidFill>
              <a:schemeClr val="tx1"/>
            </a:solidFill>
          </a:ln>
        </p:spPr>
        <p:txBody>
          <a:bodyPr wrap="none" lIns="91440" tIns="45720" rIns="91440" bIns="45720">
            <a:spAutoFit/>
          </a:bodyPr>
          <a:lstStyle/>
          <a:p>
            <a:pPr algn="ctr"/>
            <a:r>
              <a:rPr lang="en-US" sz="9600" b="1" cap="none" spc="0" dirty="0">
                <a:ln w="13462">
                  <a:solidFill>
                    <a:sysClr val="windowText" lastClr="000000"/>
                  </a:solidFill>
                  <a:prstDash val="solid"/>
                </a:ln>
                <a:solidFill>
                  <a:schemeClr val="bg1"/>
                </a:solidFill>
                <a:effectLst>
                  <a:glow rad="139700">
                    <a:schemeClr val="accent3">
                      <a:satMod val="175000"/>
                      <a:alpha val="40000"/>
                    </a:schemeClr>
                  </a:glow>
                  <a:outerShdw dist="38100" dir="2700000" algn="bl" rotWithShape="0">
                    <a:schemeClr val="accent5"/>
                  </a:outerShdw>
                </a:effectLst>
              </a:rPr>
              <a:t>STAGE 2:</a:t>
            </a:r>
          </a:p>
          <a:p>
            <a:pPr algn="ctr"/>
            <a:r>
              <a:rPr lang="en-US" sz="9600" b="1" cap="none" spc="0" dirty="0">
                <a:ln w="13462">
                  <a:solidFill>
                    <a:sysClr val="windowText" lastClr="000000"/>
                  </a:solidFill>
                  <a:prstDash val="solid"/>
                </a:ln>
                <a:solidFill>
                  <a:schemeClr val="bg1"/>
                </a:solidFill>
                <a:effectLst>
                  <a:glow rad="139700">
                    <a:schemeClr val="accent3">
                      <a:satMod val="175000"/>
                      <a:alpha val="40000"/>
                    </a:schemeClr>
                  </a:glow>
                  <a:outerShdw dist="38100" dir="2700000" algn="bl" rotWithShape="0">
                    <a:schemeClr val="accent5"/>
                  </a:outerShdw>
                </a:effectLst>
              </a:rPr>
              <a:t> Which is Which</a:t>
            </a:r>
          </a:p>
        </p:txBody>
      </p:sp>
      <p:sp>
        <p:nvSpPr>
          <p:cNvPr id="7" name="Rectangle 6"/>
          <p:cNvSpPr/>
          <p:nvPr/>
        </p:nvSpPr>
        <p:spPr>
          <a:xfrm>
            <a:off x="1127399" y="2807781"/>
            <a:ext cx="10238765" cy="2862322"/>
          </a:xfrm>
          <a:prstGeom prst="rect">
            <a:avLst/>
          </a:prstGeom>
          <a:noFill/>
        </p:spPr>
        <p:txBody>
          <a:bodyPr wrap="none" lIns="91440" tIns="45720" rIns="91440" bIns="45720">
            <a:spAutoFit/>
          </a:bodyPr>
          <a:lstStyle/>
          <a:p>
            <a:pPr algn="ctr"/>
            <a:r>
              <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Mission: </a:t>
            </a:r>
          </a:p>
          <a:p>
            <a:pPr algn="ctr"/>
            <a:r>
              <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Differentiate the </a:t>
            </a:r>
            <a:r>
              <a:rPr lang="en-US" sz="6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seiemic</a:t>
            </a:r>
            <a:r>
              <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waves</a:t>
            </a:r>
          </a:p>
          <a:p>
            <a:pPr algn="ctr"/>
            <a:r>
              <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by identifying their properties</a:t>
            </a:r>
          </a:p>
        </p:txBody>
      </p:sp>
      <p:sp>
        <p:nvSpPr>
          <p:cNvPr id="8" name="Action Button: Forward or Next 7">
            <a:hlinkClick r:id="" action="ppaction://hlinkshowjump?jump=nextslide" highlightClick="1"/>
          </p:cNvPr>
          <p:cNvSpPr/>
          <p:nvPr/>
        </p:nvSpPr>
        <p:spPr>
          <a:xfrm>
            <a:off x="4276539" y="5784979"/>
            <a:ext cx="3004457" cy="811763"/>
          </a:xfrm>
          <a:prstGeom prst="actionButtonForwardNext">
            <a:avLst/>
          </a:prstGeom>
          <a:effectLst>
            <a:glow rad="228600">
              <a:schemeClr val="accent3">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800" b="1" dirty="0">
                <a:ln>
                  <a:solidFill>
                    <a:sysClr val="windowText" lastClr="000000"/>
                  </a:solidFill>
                </a:ln>
              </a:rPr>
              <a:t>START</a:t>
            </a:r>
          </a:p>
        </p:txBody>
      </p:sp>
    </p:spTree>
    <p:extLst>
      <p:ext uri="{BB962C8B-B14F-4D97-AF65-F5344CB8AC3E}">
        <p14:creationId xmlns:p14="http://schemas.microsoft.com/office/powerpoint/2010/main" val="237875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
            <a:ext cx="12192000" cy="6934201"/>
          </a:xfrm>
        </p:spPr>
      </p:pic>
      <p:sp>
        <p:nvSpPr>
          <p:cNvPr id="5" name="Rectangle 4"/>
          <p:cNvSpPr/>
          <p:nvPr/>
        </p:nvSpPr>
        <p:spPr>
          <a:xfrm>
            <a:off x="358623" y="153659"/>
            <a:ext cx="7838300"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STAGE 2 : HUNTER’S CAMP</a:t>
            </a:r>
          </a:p>
        </p:txBody>
      </p:sp>
      <p:pic>
        <p:nvPicPr>
          <p:cNvPr id="6" name="Content Placeholder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305" y="3652361"/>
            <a:ext cx="2604582" cy="3205639"/>
          </a:xfrm>
          <a:prstGeom prst="rect">
            <a:avLst/>
          </a:prstGeom>
        </p:spPr>
      </p:pic>
      <p:sp>
        <p:nvSpPr>
          <p:cNvPr id="3" name="Rounded Rectangular Callout 2"/>
          <p:cNvSpPr/>
          <p:nvPr/>
        </p:nvSpPr>
        <p:spPr>
          <a:xfrm>
            <a:off x="2904177" y="1076989"/>
            <a:ext cx="8696131" cy="3550995"/>
          </a:xfrm>
          <a:prstGeom prst="wedgeRoundRectCallout">
            <a:avLst>
              <a:gd name="adj1" fmla="val -55382"/>
              <a:gd name="adj2" fmla="val 47260"/>
              <a:gd name="adj3" fmla="val 16667"/>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ln>
                  <a:solidFill>
                    <a:sysClr val="windowText" lastClr="000000"/>
                  </a:solidFill>
                </a:ln>
                <a:solidFill>
                  <a:sysClr val="windowText" lastClr="000000"/>
                </a:solidFill>
              </a:rPr>
              <a:t>I will show you different description that describe p waves and s waves.</a:t>
            </a:r>
          </a:p>
        </p:txBody>
      </p:sp>
      <p:sp>
        <p:nvSpPr>
          <p:cNvPr id="9" name="Rounded Rectangular Callout 8"/>
          <p:cNvSpPr/>
          <p:nvPr/>
        </p:nvSpPr>
        <p:spPr>
          <a:xfrm>
            <a:off x="2904177" y="1076988"/>
            <a:ext cx="8696131" cy="3550996"/>
          </a:xfrm>
          <a:prstGeom prst="wedgeRoundRectCallout">
            <a:avLst>
              <a:gd name="adj1" fmla="val -55382"/>
              <a:gd name="adj2" fmla="val 47260"/>
              <a:gd name="adj3" fmla="val 16667"/>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ln>
                  <a:solidFill>
                    <a:sysClr val="windowText" lastClr="000000"/>
                  </a:solidFill>
                </a:ln>
                <a:solidFill>
                  <a:sysClr val="windowText" lastClr="000000"/>
                </a:solidFill>
              </a:rPr>
              <a:t>Make sure that you read and analyze the statement before you </a:t>
            </a:r>
            <a:r>
              <a:rPr lang="en-US" sz="6000" b="1" u="sng" dirty="0">
                <a:ln>
                  <a:solidFill>
                    <a:sysClr val="windowText" lastClr="000000"/>
                  </a:solidFill>
                </a:ln>
                <a:solidFill>
                  <a:sysClr val="windowText" lastClr="000000"/>
                </a:solidFill>
              </a:rPr>
              <a:t>CLICK</a:t>
            </a:r>
            <a:r>
              <a:rPr lang="en-US" sz="6000" dirty="0">
                <a:ln>
                  <a:solidFill>
                    <a:sysClr val="windowText" lastClr="000000"/>
                  </a:solidFill>
                </a:ln>
                <a:solidFill>
                  <a:sysClr val="windowText" lastClr="000000"/>
                </a:solidFill>
              </a:rPr>
              <a:t> the answer.</a:t>
            </a:r>
          </a:p>
        </p:txBody>
      </p:sp>
    </p:spTree>
    <p:extLst>
      <p:ext uri="{BB962C8B-B14F-4D97-AF65-F5344CB8AC3E}">
        <p14:creationId xmlns:p14="http://schemas.microsoft.com/office/powerpoint/2010/main" val="102985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7200" dirty="0">
                <a:solidFill>
                  <a:schemeClr val="tx1"/>
                </a:solidFill>
              </a:rPr>
              <a:t>1. Second to be recorded by a seismograph</a:t>
            </a:r>
            <a:endParaRPr lang="en-US" sz="7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rId5" action="ppaction://hlinksldjump"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rId6" action="ppaction://hlinksldjump"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rId6" action="ppaction://hlinksldjump"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3471260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150251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76201"/>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7200" dirty="0">
                <a:solidFill>
                  <a:schemeClr val="tx1"/>
                </a:solidFill>
              </a:rPr>
              <a:t>2. Travel on the surface or the ground.</a:t>
            </a:r>
            <a:endParaRPr lang="en-US" sz="7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rId5" action="ppaction://hlinksldjump" highlightClick="1"/>
          </p:cNvPr>
          <p:cNvSpPr/>
          <p:nvPr/>
        </p:nvSpPr>
        <p:spPr>
          <a:xfrm>
            <a:off x="420011" y="666452"/>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
        <p:nvSpPr>
          <p:cNvPr id="9" name="Action Button: Forward or Next 8">
            <a:hlinkClick r:id="" action="ppaction://hlinkshowjump?jump=nextslide"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 action="ppaction://hlinkshowjump?jump=nextslide" highlightClick="1"/>
          </p:cNvPr>
          <p:cNvSpPr/>
          <p:nvPr/>
        </p:nvSpPr>
        <p:spPr>
          <a:xfrm>
            <a:off x="8281693" y="655438"/>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Tree>
    <p:extLst>
      <p:ext uri="{BB962C8B-B14F-4D97-AF65-F5344CB8AC3E}">
        <p14:creationId xmlns:p14="http://schemas.microsoft.com/office/powerpoint/2010/main" val="4122819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endParaRPr lang="en-US" sz="6600" dirty="0">
              <a:solidFill>
                <a:schemeClr val="tx1"/>
              </a:solidFill>
            </a:endParaRPr>
          </a:p>
          <a:p>
            <a:pPr algn="ctr">
              <a:lnSpc>
                <a:spcPct val="115000"/>
              </a:lnSpc>
            </a:pPr>
            <a:r>
              <a:rPr lang="en-US" sz="6600" dirty="0">
                <a:solidFill>
                  <a:schemeClr val="tx1"/>
                </a:solidFill>
              </a:rPr>
              <a:t>3. Travel in all types of media</a:t>
            </a:r>
          </a:p>
          <a:p>
            <a:pPr algn="ctr">
              <a:lnSpc>
                <a:spcPct val="115000"/>
              </a:lnSpc>
            </a:pPr>
            <a:r>
              <a:rPr lang="en-US" sz="6600" dirty="0">
                <a:solidFill>
                  <a:schemeClr val="tx1"/>
                </a:solidFill>
              </a:rPr>
              <a:t> (</a:t>
            </a:r>
            <a:r>
              <a:rPr lang="en-US" sz="6600" dirty="0" err="1">
                <a:solidFill>
                  <a:schemeClr val="tx1"/>
                </a:solidFill>
              </a:rPr>
              <a:t>solid,liquid</a:t>
            </a:r>
            <a:r>
              <a:rPr lang="en-US" sz="6600" dirty="0">
                <a:solidFill>
                  <a:schemeClr val="tx1"/>
                </a:solidFill>
              </a:rPr>
              <a:t>, and gas).</a:t>
            </a:r>
            <a:endParaRPr lang="en-US" sz="6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endParaRPr lang="en-US" sz="6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 action="ppaction://hlinkshowjump?jump=nextslide"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rId5" action="ppaction://hlinksldjump"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 action="ppaction://hlinkshowjump?jump=nextslide"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1458795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endParaRPr lang="en-US" sz="7200" dirty="0">
              <a:solidFill>
                <a:schemeClr val="tx1"/>
              </a:solidFill>
            </a:endParaRPr>
          </a:p>
          <a:p>
            <a:pPr algn="ctr">
              <a:lnSpc>
                <a:spcPct val="115000"/>
              </a:lnSpc>
            </a:pPr>
            <a:r>
              <a:rPr lang="en-US" sz="7200" dirty="0">
                <a:solidFill>
                  <a:schemeClr val="tx1"/>
                </a:solidFill>
              </a:rPr>
              <a:t>4. First to be recorded by a seismograph </a:t>
            </a:r>
            <a:endParaRPr lang="en-US" sz="7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endParaRPr lang="en-US" sz="7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 action="ppaction://hlinkshowjump?jump=nextslide"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rId5" action="ppaction://hlinksldjump"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 action="ppaction://hlinkshowjump?jump=nextslide"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1809966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4400" dirty="0">
                <a:solidFill>
                  <a:schemeClr val="tx1"/>
                </a:solidFill>
              </a:rPr>
              <a:t>5. Can cause the particles of the material where they pass through to move in a perpendicular(up and  down or side to side)direction.</a:t>
            </a:r>
            <a:endParaRPr lang="en-US" sz="4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rId5" action="ppaction://hlinksldjump"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 action="ppaction://hlinkshowjump?jump=nextslide"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 action="ppaction://hlinkshowjump?jump=nextslide"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3865134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7200" dirty="0">
                <a:solidFill>
                  <a:schemeClr val="tx1"/>
                </a:solidFill>
              </a:rPr>
              <a:t>6. Travel only in solids</a:t>
            </a:r>
            <a:endParaRPr lang="en-US" sz="7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rId5" action="ppaction://hlinksldjump"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 action="ppaction://hlinkshowjump?jump=nextslide"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 action="ppaction://hlinkshowjump?jump=nextslide"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2461220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4800" dirty="0">
                <a:solidFill>
                  <a:schemeClr val="tx1"/>
                </a:solidFill>
              </a:rPr>
              <a:t>7. Can cause the swaying motion of the ground causing the surface to behave like waves in the ocean.</a:t>
            </a:r>
            <a:endParaRPr lang="en-US" sz="4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 action="ppaction://hlinkshowjump?jump=nextslide"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 action="ppaction://hlinkshowjump?jump=nextslide"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rId5" action="ppaction://hlinksldjump"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1183690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4000" dirty="0">
                <a:solidFill>
                  <a:schemeClr val="tx1"/>
                </a:solidFill>
              </a:rPr>
              <a:t>8. Can cause the alternative contraction and expansion of bedrock, causing the volume of the material where they travel to change and for the material to move back and forth like an accordion.</a:t>
            </a:r>
            <a:endParaRPr lang="en-US" sz="4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 action="ppaction://hlinkshowjump?jump=nextslide"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rId5" action="ppaction://hlinksldjump"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 action="ppaction://hlinkshowjump?jump=nextslide"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1289742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7200" dirty="0">
                <a:solidFill>
                  <a:schemeClr val="tx1"/>
                </a:solidFill>
              </a:rPr>
              <a:t>9. Last to be recorded by a seismograph.</a:t>
            </a:r>
            <a:endParaRPr lang="en-US" sz="7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pPr>
            <a:endParaRPr lang="en-US" sz="7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 action="ppaction://hlinkshowjump?jump=nextslide"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 action="ppaction://hlinkshowjump?jump=nextslide"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rId5" action="ppaction://hlinksldjump"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3818979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7322"/>
            <a:ext cx="12192000" cy="6934201"/>
          </a:xfrm>
          <a:prstGeom prst="rect">
            <a:avLst/>
          </a:prstGeom>
        </p:spPr>
      </p:pic>
      <p:sp>
        <p:nvSpPr>
          <p:cNvPr id="3" name="Flowchart: Process 2"/>
          <p:cNvSpPr/>
          <p:nvPr/>
        </p:nvSpPr>
        <p:spPr>
          <a:xfrm>
            <a:off x="771587" y="2263450"/>
            <a:ext cx="8248260" cy="417467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6000" dirty="0">
                <a:solidFill>
                  <a:schemeClr val="tx1"/>
                </a:solidFill>
                <a:latin typeface="Calibri" panose="020F0502020204030204" pitchFamily="34" charset="0"/>
                <a:ea typeface="Calibri" panose="020F0502020204030204" pitchFamily="34" charset="0"/>
                <a:cs typeface="Times New Roman" panose="02020603050405020304" pitchFamily="18" charset="0"/>
              </a:rPr>
              <a:t>10.They have slow velocity and lower in intensity as compared to body waves</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259" y="4506686"/>
            <a:ext cx="1931436" cy="1931436"/>
          </a:xfrm>
          <a:prstGeom prst="rect">
            <a:avLst/>
          </a:prstGeom>
        </p:spPr>
      </p:pic>
      <p:sp>
        <p:nvSpPr>
          <p:cNvPr id="2" name="Action Button: Forward or Next 1">
            <a:hlinkClick r:id="" action="ppaction://hlinkshowjump?jump=nextslide" highlightClick="1"/>
          </p:cNvPr>
          <p:cNvSpPr/>
          <p:nvPr/>
        </p:nvSpPr>
        <p:spPr>
          <a:xfrm>
            <a:off x="8107263" y="672504"/>
            <a:ext cx="3546407"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 waves</a:t>
            </a:r>
          </a:p>
        </p:txBody>
      </p:sp>
      <p:sp>
        <p:nvSpPr>
          <p:cNvPr id="9" name="Action Button: Forward or Next 8">
            <a:hlinkClick r:id="" action="ppaction://hlinkshowjump?jump=nextslide" highlightClick="1"/>
          </p:cNvPr>
          <p:cNvSpPr/>
          <p:nvPr/>
        </p:nvSpPr>
        <p:spPr>
          <a:xfrm>
            <a:off x="4386429" y="666452"/>
            <a:ext cx="3419141"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 waves</a:t>
            </a:r>
          </a:p>
        </p:txBody>
      </p:sp>
      <p:sp>
        <p:nvSpPr>
          <p:cNvPr id="7" name="Action Button: Forward or Next 6">
            <a:hlinkClick r:id="rId5" action="ppaction://hlinksldjump" highlightClick="1"/>
          </p:cNvPr>
          <p:cNvSpPr/>
          <p:nvPr/>
        </p:nvSpPr>
        <p:spPr>
          <a:xfrm>
            <a:off x="281732" y="666452"/>
            <a:ext cx="3771900" cy="108779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 waves</a:t>
            </a:r>
          </a:p>
        </p:txBody>
      </p:sp>
    </p:spTree>
    <p:extLst>
      <p:ext uri="{BB962C8B-B14F-4D97-AF65-F5344CB8AC3E}">
        <p14:creationId xmlns:p14="http://schemas.microsoft.com/office/powerpoint/2010/main" val="1655942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2050" name="Picture 2" descr="C:\Users\mhervz\Desktop\EARTHQUAKE GAME\clipart-monkey-gif-animation-1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5910" y="2202023"/>
            <a:ext cx="4320823" cy="4469817"/>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Back or Previous 5">
            <a:hlinkClick r:id="" action="ppaction://hlinkshowjump?jump=previousslide" highlightClick="1"/>
          </p:cNvPr>
          <p:cNvSpPr/>
          <p:nvPr/>
        </p:nvSpPr>
        <p:spPr>
          <a:xfrm>
            <a:off x="1474236" y="1712391"/>
            <a:ext cx="6008913" cy="2556589"/>
          </a:xfrm>
          <a:prstGeom prst="actionButtonBackPrevious">
            <a:avLst/>
          </a:prstGeom>
          <a:solidFill>
            <a:srgbClr val="FF00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Click here</a:t>
            </a:r>
          </a:p>
          <a:p>
            <a:pPr algn="ctr"/>
            <a:r>
              <a:rPr lang="en-US" sz="9600" dirty="0">
                <a:ln w="18415" cmpd="sng">
                  <a:solidFill>
                    <a:srgbClr val="FFFFFF"/>
                  </a:solidFill>
                  <a:prstDash val="solid"/>
                </a:ln>
                <a:solidFill>
                  <a:srgbClr val="FFFFFF"/>
                </a:solidFill>
                <a:effectLst>
                  <a:outerShdw blurRad="63500" dir="3600000" algn="tl" rotWithShape="0">
                    <a:srgbClr val="000000">
                      <a:alpha val="70000"/>
                    </a:srgbClr>
                  </a:outerShdw>
                </a:effectLst>
              </a:rPr>
              <a:t>TRY AGAIN</a:t>
            </a:r>
          </a:p>
        </p:txBody>
      </p:sp>
    </p:spTree>
    <p:extLst>
      <p:ext uri="{BB962C8B-B14F-4D97-AF65-F5344CB8AC3E}">
        <p14:creationId xmlns:p14="http://schemas.microsoft.com/office/powerpoint/2010/main" val="4100960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
            <a:ext cx="12192000" cy="6934201"/>
          </a:xfrm>
          <a:prstGeom prst="rect">
            <a:avLst/>
          </a:prstGeom>
        </p:spPr>
      </p:pic>
      <p:pic>
        <p:nvPicPr>
          <p:cNvPr id="1026" name="Picture 2" descr="C:\Users\mhervz\Desktop\EARTHQUAKE GAME\AW400158_16.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771511" y="2631233"/>
            <a:ext cx="5030806" cy="407903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ular Callout 2"/>
          <p:cNvSpPr/>
          <p:nvPr/>
        </p:nvSpPr>
        <p:spPr>
          <a:xfrm>
            <a:off x="373224" y="261257"/>
            <a:ext cx="8154956" cy="2873829"/>
          </a:xfrm>
          <a:prstGeom prst="wedgeRectCallout">
            <a:avLst>
              <a:gd name="adj1" fmla="val 51478"/>
              <a:gd name="adj2" fmla="val 98214"/>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ln>
                  <a:solidFill>
                    <a:sysClr val="windowText" lastClr="000000"/>
                  </a:solidFill>
                </a:ln>
                <a:solidFill>
                  <a:sysClr val="windowText" lastClr="000000"/>
                </a:solidFill>
              </a:rPr>
              <a:t>I can’t believe it .</a:t>
            </a:r>
          </a:p>
        </p:txBody>
      </p:sp>
      <p:sp>
        <p:nvSpPr>
          <p:cNvPr id="7" name="Rectangular Callout 6"/>
          <p:cNvSpPr/>
          <p:nvPr/>
        </p:nvSpPr>
        <p:spPr>
          <a:xfrm>
            <a:off x="373224" y="261257"/>
            <a:ext cx="8154956" cy="2873829"/>
          </a:xfrm>
          <a:prstGeom prst="wedgeRectCallout">
            <a:avLst>
              <a:gd name="adj1" fmla="val 51478"/>
              <a:gd name="adj2" fmla="val 98214"/>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ln>
                  <a:solidFill>
                    <a:sysClr val="windowText" lastClr="000000"/>
                  </a:solidFill>
                </a:ln>
                <a:solidFill>
                  <a:sysClr val="windowText" lastClr="000000"/>
                </a:solidFill>
              </a:rPr>
              <a:t>Amazing ! But...</a:t>
            </a:r>
          </a:p>
        </p:txBody>
      </p:sp>
      <p:pic>
        <p:nvPicPr>
          <p:cNvPr id="1027" name="Picture 3" descr="C:\Users\mhervz\Desktop\EARTHQUAKE GAME\AW719566_02.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585723" y="2618015"/>
            <a:ext cx="3970258" cy="407903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ular Callout 8"/>
          <p:cNvSpPr/>
          <p:nvPr/>
        </p:nvSpPr>
        <p:spPr>
          <a:xfrm>
            <a:off x="373224" y="261257"/>
            <a:ext cx="8154956" cy="2873829"/>
          </a:xfrm>
          <a:prstGeom prst="wedgeRectCallout">
            <a:avLst>
              <a:gd name="adj1" fmla="val 51478"/>
              <a:gd name="adj2" fmla="val 98214"/>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you’re still in the middle of the mission.</a:t>
            </a:r>
          </a:p>
        </p:txBody>
      </p:sp>
      <p:sp>
        <p:nvSpPr>
          <p:cNvPr id="10" name="Rectangular Callout 9"/>
          <p:cNvSpPr/>
          <p:nvPr/>
        </p:nvSpPr>
        <p:spPr>
          <a:xfrm>
            <a:off x="373224" y="283029"/>
            <a:ext cx="8154956" cy="2873829"/>
          </a:xfrm>
          <a:prstGeom prst="wedgeRectCallout">
            <a:avLst>
              <a:gd name="adj1" fmla="val 51478"/>
              <a:gd name="adj2" fmla="val 98214"/>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You better win this round </a:t>
            </a:r>
            <a:r>
              <a:rPr lang="en-US" sz="7200" dirty="0" err="1">
                <a:ln>
                  <a:solidFill>
                    <a:sysClr val="windowText" lastClr="000000"/>
                  </a:solidFill>
                </a:ln>
                <a:solidFill>
                  <a:sysClr val="windowText" lastClr="000000"/>
                </a:solidFill>
              </a:rPr>
              <a:t>hehehe</a:t>
            </a:r>
            <a:r>
              <a:rPr lang="en-US" sz="7200" dirty="0">
                <a:ln>
                  <a:solidFill>
                    <a:sysClr val="windowText" lastClr="000000"/>
                  </a:solidFill>
                </a:ln>
                <a:solidFill>
                  <a:sysClr val="windowText" lastClr="000000"/>
                </a:solidFill>
              </a:rPr>
              <a:t>.</a:t>
            </a:r>
          </a:p>
        </p:txBody>
      </p:sp>
    </p:spTree>
    <p:extLst>
      <p:ext uri="{BB962C8B-B14F-4D97-AF65-F5344CB8AC3E}">
        <p14:creationId xmlns:p14="http://schemas.microsoft.com/office/powerpoint/2010/main" val="259947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02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98645" y="1014088"/>
            <a:ext cx="10972800" cy="2481943"/>
          </a:xfrm>
          <a:prstGeom prst="rect">
            <a:avLst/>
          </a:prstGeom>
          <a:solidFill>
            <a:schemeClr val="bg1"/>
          </a:solidFill>
        </p:spPr>
        <p:txBody>
          <a:bodyPr vert="horz" lIns="91440" tIns="45720" rIns="91440" bIns="45720" rtlCol="0" anchor="ctr">
            <a:prstTxWarp prst="textArchUp">
              <a:avLst>
                <a:gd name="adj" fmla="val 9265343"/>
              </a:avLst>
            </a:prstTxWarp>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BRAIN BLAST </a:t>
            </a:r>
          </a:p>
        </p:txBody>
      </p:sp>
      <p:sp>
        <p:nvSpPr>
          <p:cNvPr id="6" name="Rectangular Callout 5"/>
          <p:cNvSpPr/>
          <p:nvPr/>
        </p:nvSpPr>
        <p:spPr>
          <a:xfrm>
            <a:off x="2587690" y="1900497"/>
            <a:ext cx="8994710" cy="3191069"/>
          </a:xfrm>
          <a:prstGeom prst="wedgeRectCallout">
            <a:avLst>
              <a:gd name="adj1" fmla="val -52783"/>
              <a:gd name="adj2" fmla="val 67763"/>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tx1"/>
                </a:solidFill>
              </a:rPr>
              <a:t>Now that you know what are the characteristic of each type of seismic waves ,</a:t>
            </a:r>
            <a:endParaRPr lang="en-US" sz="6000" b="1" dirty="0">
              <a:solidFill>
                <a:schemeClr val="tx1"/>
              </a:solidFill>
            </a:endParaRPr>
          </a:p>
        </p:txBody>
      </p:sp>
      <p:pic>
        <p:nvPicPr>
          <p:cNvPr id="7" name="Picture 2"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2959100"/>
            <a:ext cx="2875439" cy="38989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ular Callout 10"/>
          <p:cNvSpPr/>
          <p:nvPr/>
        </p:nvSpPr>
        <p:spPr>
          <a:xfrm>
            <a:off x="2587690" y="1900496"/>
            <a:ext cx="8994710" cy="3191069"/>
          </a:xfrm>
          <a:prstGeom prst="wedgeRectCallout">
            <a:avLst>
              <a:gd name="adj1" fmla="val -52783"/>
              <a:gd name="adj2" fmla="val 67763"/>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let us observe the motion of waves and explain how earthquake wave provide information about the interior of Earth.</a:t>
            </a:r>
          </a:p>
        </p:txBody>
      </p:sp>
    </p:spTree>
    <p:extLst>
      <p:ext uri="{BB962C8B-B14F-4D97-AF65-F5344CB8AC3E}">
        <p14:creationId xmlns:p14="http://schemas.microsoft.com/office/powerpoint/2010/main" val="43297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165100"/>
            <a:ext cx="11836400" cy="6502400"/>
          </a:xfrm>
          <a:prstGeom prst="rect">
            <a:avLst/>
          </a:prstGeom>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165100"/>
            <a:ext cx="11836400" cy="6502400"/>
          </a:xfrm>
          <a:prstGeom prst="rect">
            <a:avLst/>
          </a:prstGeom>
        </p:spPr>
      </p:pic>
    </p:spTree>
    <p:extLst>
      <p:ext uri="{BB962C8B-B14F-4D97-AF65-F5344CB8AC3E}">
        <p14:creationId xmlns:p14="http://schemas.microsoft.com/office/powerpoint/2010/main" val="3411400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0338"/>
            <a:ext cx="10972800" cy="1143000"/>
          </a:xfrm>
        </p:spPr>
        <p:txBody>
          <a:bodyPr>
            <a:normAutofit fontScale="90000"/>
          </a:bodyPr>
          <a:lstStyle/>
          <a:p>
            <a:r>
              <a:rPr lang="en-US" b="1" dirty="0"/>
              <a:t>How earthquake wave provide information about the interior of Earth?</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887" y="1570831"/>
            <a:ext cx="5357813" cy="5045870"/>
          </a:xfrm>
          <a:prstGeom prst="rect">
            <a:avLst/>
          </a:prstGeom>
        </p:spPr>
      </p:pic>
      <p:sp>
        <p:nvSpPr>
          <p:cNvPr id="15" name="Rectangle 14"/>
          <p:cNvSpPr/>
          <p:nvPr/>
        </p:nvSpPr>
        <p:spPr>
          <a:xfrm>
            <a:off x="5969000" y="1596230"/>
            <a:ext cx="5918200" cy="5007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tx1"/>
                </a:solidFill>
              </a:rPr>
              <a:t>*The earth’s interior  is composed of materials of varying densities. </a:t>
            </a:r>
          </a:p>
        </p:txBody>
      </p:sp>
      <p:sp>
        <p:nvSpPr>
          <p:cNvPr id="18" name="Rectangle 17"/>
          <p:cNvSpPr/>
          <p:nvPr/>
        </p:nvSpPr>
        <p:spPr>
          <a:xfrm>
            <a:off x="5967889" y="1596230"/>
            <a:ext cx="5918200" cy="5007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Seismologists observed that the seismic waves are continually being refracted or bent along curved paths as they travel through the earth’s interior.</a:t>
            </a:r>
          </a:p>
        </p:txBody>
      </p:sp>
      <p:sp>
        <p:nvSpPr>
          <p:cNvPr id="19" name="Rectangle 18"/>
          <p:cNvSpPr/>
          <p:nvPr/>
        </p:nvSpPr>
        <p:spPr>
          <a:xfrm>
            <a:off x="5948205" y="1596230"/>
            <a:ext cx="5918200" cy="5007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*The mantle is composed of materials that have been elastic due to extreme pressure.</a:t>
            </a:r>
          </a:p>
        </p:txBody>
      </p:sp>
      <p:sp>
        <p:nvSpPr>
          <p:cNvPr id="20" name="Rectangle 19"/>
          <p:cNvSpPr/>
          <p:nvPr/>
        </p:nvSpPr>
        <p:spPr>
          <a:xfrm>
            <a:off x="5958047" y="1596230"/>
            <a:ext cx="5918200" cy="5007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This is because seismologists observed that the velocities of the P- and S- waves had increased abruptly as they passed through the mantle.</a:t>
            </a:r>
          </a:p>
        </p:txBody>
      </p:sp>
      <p:sp>
        <p:nvSpPr>
          <p:cNvPr id="21" name="Rectangle 20"/>
          <p:cNvSpPr/>
          <p:nvPr/>
        </p:nvSpPr>
        <p:spPr>
          <a:xfrm>
            <a:off x="5977731" y="1596230"/>
            <a:ext cx="5918200" cy="5007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*The outer core is liquid in form. This is because the velocity of  S – waves had gone to zero when it reached the outer core. </a:t>
            </a:r>
          </a:p>
        </p:txBody>
      </p:sp>
      <p:sp>
        <p:nvSpPr>
          <p:cNvPr id="22" name="Rectangle 21"/>
          <p:cNvSpPr/>
          <p:nvPr/>
        </p:nvSpPr>
        <p:spPr>
          <a:xfrm>
            <a:off x="5976620" y="1608930"/>
            <a:ext cx="5918200" cy="5007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Considering  that S – waves shear materials as they pass through, their disappearance indicates that the material composing the outer core is liquid because liquid materials lack rigidity.</a:t>
            </a:r>
          </a:p>
        </p:txBody>
      </p:sp>
      <p:sp>
        <p:nvSpPr>
          <p:cNvPr id="23" name="Rectangle 22"/>
          <p:cNvSpPr/>
          <p:nvPr/>
        </p:nvSpPr>
        <p:spPr>
          <a:xfrm>
            <a:off x="5948205" y="1570830"/>
            <a:ext cx="5947726" cy="5033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Earthquake waves emanating from the focus or hypocenter travel in different directions and at different.</a:t>
            </a:r>
          </a:p>
        </p:txBody>
      </p:sp>
      <p:sp>
        <p:nvSpPr>
          <p:cNvPr id="24" name="Rectangle 23"/>
          <p:cNvSpPr/>
          <p:nvPr/>
        </p:nvSpPr>
        <p:spPr>
          <a:xfrm>
            <a:off x="5957570" y="1583530"/>
            <a:ext cx="5947726" cy="5033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The two major types of seismic waves, the body waves play an important role in providing scientists with information about the nature and composition of the earth’s interior.</a:t>
            </a:r>
          </a:p>
        </p:txBody>
      </p:sp>
      <p:sp>
        <p:nvSpPr>
          <p:cNvPr id="25" name="Rectangle 24"/>
          <p:cNvSpPr/>
          <p:nvPr/>
        </p:nvSpPr>
        <p:spPr>
          <a:xfrm>
            <a:off x="5958047" y="1570830"/>
            <a:ext cx="5928042" cy="5039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Crust is the part of the earth in which the seismic waves speed up.</a:t>
            </a:r>
          </a:p>
        </p:txBody>
      </p:sp>
      <p:sp>
        <p:nvSpPr>
          <p:cNvPr id="26" name="Rectangle 25"/>
          <p:cNvSpPr/>
          <p:nvPr/>
        </p:nvSpPr>
        <p:spPr>
          <a:xfrm>
            <a:off x="5956936" y="1571496"/>
            <a:ext cx="5928042" cy="5039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The velocity of Secondary or s waves </a:t>
            </a:r>
            <a:r>
              <a:rPr lang="en-US" sz="4800" b="1" u="sng" dirty="0"/>
              <a:t>STOPS</a:t>
            </a:r>
            <a:r>
              <a:rPr lang="en-US" sz="4800" dirty="0"/>
              <a:t> when it reaches the partially molten regions of the mantle.</a:t>
            </a:r>
          </a:p>
        </p:txBody>
      </p:sp>
    </p:spTree>
    <p:extLst>
      <p:ext uri="{BB962C8B-B14F-4D97-AF65-F5344CB8AC3E}">
        <p14:creationId xmlns:p14="http://schemas.microsoft.com/office/powerpoint/2010/main" val="115006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31" y="105930"/>
            <a:ext cx="6459538" cy="6606904"/>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66196" t="6210" r="1467" b="2383"/>
          <a:stretch/>
        </p:blipFill>
        <p:spPr>
          <a:xfrm>
            <a:off x="7213600" y="253999"/>
            <a:ext cx="4749800" cy="6458835"/>
          </a:xfrm>
          <a:prstGeom prst="rect">
            <a:avLst/>
          </a:prstGeom>
        </p:spPr>
      </p:pic>
      <p:sp>
        <p:nvSpPr>
          <p:cNvPr id="8" name="Rectangle 7"/>
          <p:cNvSpPr/>
          <p:nvPr/>
        </p:nvSpPr>
        <p:spPr>
          <a:xfrm>
            <a:off x="8395378" y="1875135"/>
            <a:ext cx="2157643"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P wave</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9" name="Rectangle 8"/>
          <p:cNvSpPr/>
          <p:nvPr/>
        </p:nvSpPr>
        <p:spPr>
          <a:xfrm>
            <a:off x="694531" y="3594099"/>
            <a:ext cx="5689600" cy="215900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4400" b="1" dirty="0"/>
          </a:p>
          <a:p>
            <a:pPr algn="ctr"/>
            <a:r>
              <a:rPr lang="en-US" sz="4400" b="1" dirty="0"/>
              <a:t>What type of wave is travelling in the direction of the arrow?</a:t>
            </a:r>
            <a:br>
              <a:rPr lang="en-US" sz="4400" b="1" dirty="0"/>
            </a:br>
            <a:endParaRPr lang="en-US" sz="4400" b="1"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2700" y="1308099"/>
            <a:ext cx="4648200" cy="1717675"/>
          </a:xfrm>
          <a:prstGeom prst="rect">
            <a:avLst/>
          </a:prstGeom>
        </p:spPr>
      </p:pic>
      <p:sp>
        <p:nvSpPr>
          <p:cNvPr id="11" name="Rectangle 10"/>
          <p:cNvSpPr/>
          <p:nvPr/>
        </p:nvSpPr>
        <p:spPr>
          <a:xfrm>
            <a:off x="8415416" y="3976986"/>
            <a:ext cx="2117567"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S wave</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2" name="Rectangle 11"/>
          <p:cNvSpPr/>
          <p:nvPr/>
        </p:nvSpPr>
        <p:spPr>
          <a:xfrm>
            <a:off x="8542540" y="6078837"/>
            <a:ext cx="2091919"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L wave</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3" name="Rectangle 12"/>
          <p:cNvSpPr/>
          <p:nvPr/>
        </p:nvSpPr>
        <p:spPr>
          <a:xfrm>
            <a:off x="694531" y="3594099"/>
            <a:ext cx="5689600" cy="215900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4400" b="1" dirty="0"/>
          </a:p>
          <a:p>
            <a:pPr algn="ctr"/>
            <a:r>
              <a:rPr lang="en-US" sz="4400" b="1" dirty="0"/>
              <a:t>Can you describe the motion of S wave?</a:t>
            </a:r>
            <a:br>
              <a:rPr lang="en-US" sz="4400" b="1" dirty="0"/>
            </a:br>
            <a:endParaRPr lang="en-US" sz="4400" b="1" dirty="0"/>
          </a:p>
        </p:txBody>
      </p:sp>
      <p:sp>
        <p:nvSpPr>
          <p:cNvPr id="14" name="Rectangle 13"/>
          <p:cNvSpPr/>
          <p:nvPr/>
        </p:nvSpPr>
        <p:spPr>
          <a:xfrm>
            <a:off x="694531" y="3594099"/>
            <a:ext cx="5689600" cy="215900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4400" b="1" dirty="0"/>
          </a:p>
          <a:p>
            <a:pPr algn="ctr"/>
            <a:r>
              <a:rPr lang="en-US" sz="4400" b="1" dirty="0"/>
              <a:t>Can you describe the motion of L wave?</a:t>
            </a:r>
            <a:br>
              <a:rPr lang="en-US" sz="4400" b="1" dirty="0"/>
            </a:br>
            <a:endParaRPr lang="en-US" sz="4400" b="1" dirty="0"/>
          </a:p>
        </p:txBody>
      </p:sp>
    </p:spTree>
    <p:extLst>
      <p:ext uri="{BB962C8B-B14F-4D97-AF65-F5344CB8AC3E}">
        <p14:creationId xmlns:p14="http://schemas.microsoft.com/office/powerpoint/2010/main" val="298893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1" grpId="0"/>
      <p:bldP spid="12" grpId="0"/>
      <p:bldP spid="13" grpId="0" animBg="1"/>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mhervz\Desktop\EARTHQUAKE GAME\84b7d7e62befb51f831bc0ed938c874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454900" y="2509838"/>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ular Callout 3"/>
          <p:cNvSpPr/>
          <p:nvPr/>
        </p:nvSpPr>
        <p:spPr>
          <a:xfrm>
            <a:off x="365708" y="559740"/>
            <a:ext cx="8136294" cy="3900196"/>
          </a:xfrm>
          <a:prstGeom prst="wedgeRectCallout">
            <a:avLst>
              <a:gd name="adj1" fmla="val 64947"/>
              <a:gd name="adj2" fmla="val 83553"/>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ln>
                  <a:solidFill>
                    <a:sysClr val="windowText" lastClr="000000"/>
                  </a:solidFill>
                </a:ln>
                <a:solidFill>
                  <a:schemeClr val="tx1"/>
                </a:solidFill>
              </a:rPr>
              <a:t>Good job everyone!</a:t>
            </a:r>
          </a:p>
        </p:txBody>
      </p:sp>
      <p:sp>
        <p:nvSpPr>
          <p:cNvPr id="7" name="Rectangular Callout 6"/>
          <p:cNvSpPr/>
          <p:nvPr/>
        </p:nvSpPr>
        <p:spPr>
          <a:xfrm>
            <a:off x="365708" y="559740"/>
            <a:ext cx="8136294" cy="3900196"/>
          </a:xfrm>
          <a:prstGeom prst="wedgeRectCallout">
            <a:avLst>
              <a:gd name="adj1" fmla="val 64947"/>
              <a:gd name="adj2" fmla="val 83553"/>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ln>
                  <a:solidFill>
                    <a:sysClr val="windowText" lastClr="000000"/>
                  </a:solidFill>
                </a:ln>
                <a:solidFill>
                  <a:schemeClr val="tx1"/>
                </a:solidFill>
              </a:rPr>
              <a:t>You are now ready for Master </a:t>
            </a:r>
            <a:r>
              <a:rPr lang="en-US" sz="6600" dirty="0" err="1">
                <a:ln>
                  <a:solidFill>
                    <a:sysClr val="windowText" lastClr="000000"/>
                  </a:solidFill>
                </a:ln>
                <a:solidFill>
                  <a:schemeClr val="tx1"/>
                </a:solidFill>
              </a:rPr>
              <a:t>Yul’s</a:t>
            </a:r>
            <a:r>
              <a:rPr lang="en-US" sz="6600" dirty="0">
                <a:ln>
                  <a:solidFill>
                    <a:sysClr val="windowText" lastClr="000000"/>
                  </a:solidFill>
                </a:ln>
                <a:solidFill>
                  <a:schemeClr val="tx1"/>
                </a:solidFill>
              </a:rPr>
              <a:t> Final Stage!</a:t>
            </a:r>
          </a:p>
        </p:txBody>
      </p:sp>
    </p:spTree>
    <p:extLst>
      <p:ext uri="{BB962C8B-B14F-4D97-AF65-F5344CB8AC3E}">
        <p14:creationId xmlns:p14="http://schemas.microsoft.com/office/powerpoint/2010/main" val="21758904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82881"/>
            <a:ext cx="12192001" cy="6878783"/>
          </a:xfrm>
          <a:prstGeom prst="rect">
            <a:avLst/>
          </a:prstGeom>
        </p:spPr>
      </p:pic>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8021" y="1989970"/>
            <a:ext cx="4170947" cy="3814891"/>
          </a:xfrm>
        </p:spPr>
      </p:pic>
      <p:sp>
        <p:nvSpPr>
          <p:cNvPr id="5" name="Rectangle 4"/>
          <p:cNvSpPr/>
          <p:nvPr/>
        </p:nvSpPr>
        <p:spPr>
          <a:xfrm>
            <a:off x="3319437" y="384556"/>
            <a:ext cx="5553123" cy="1938992"/>
          </a:xfrm>
          <a:prstGeom prst="rect">
            <a:avLst/>
          </a:prstGeom>
          <a:noFill/>
        </p:spPr>
        <p:txBody>
          <a:bodyPr wrap="none" lIns="91440" tIns="45720" rIns="91440" bIns="45720">
            <a:prstTxWarp prst="textStop">
              <a:avLst/>
            </a:prstTxWarp>
            <a:spAutoFit/>
          </a:bodyPr>
          <a:lstStyle/>
          <a:p>
            <a:pPr algn="ctr"/>
            <a:r>
              <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FINAL STAGE: </a:t>
            </a:r>
          </a:p>
          <a:p>
            <a:pPr algn="ctr"/>
            <a:r>
              <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MASTER YUL </a:t>
            </a:r>
          </a:p>
        </p:txBody>
      </p:sp>
      <p:sp>
        <p:nvSpPr>
          <p:cNvPr id="7" name="Action Button: Forward or Next 6">
            <a:hlinkClick r:id="" action="ppaction://hlinkshowjump?jump=nextslide" highlightClick="1"/>
          </p:cNvPr>
          <p:cNvSpPr/>
          <p:nvPr/>
        </p:nvSpPr>
        <p:spPr>
          <a:xfrm>
            <a:off x="8872560" y="5586421"/>
            <a:ext cx="2384717" cy="843280"/>
          </a:xfrm>
          <a:prstGeom prst="actionButtonForwardNex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START</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7409" y="3443155"/>
            <a:ext cx="3486150" cy="19050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751" y="3439390"/>
            <a:ext cx="3486150" cy="1905000"/>
          </a:xfrm>
          <a:prstGeom prst="rect">
            <a:avLst/>
          </a:prstGeom>
        </p:spPr>
      </p:pic>
      <p:sp>
        <p:nvSpPr>
          <p:cNvPr id="12" name="Action Button: Go Forward or Next 11">
            <a:hlinkClick r:id="rId5" action="ppaction://hlinkpres?slideindex=2&amp;slidetitle=PowerPoint Presentation" highlightClick="1"/>
            <a:hlinkHover r:id="rId6" action="ppaction://hlinkpres?slideindex=2&amp;slidetitle=2. 2. PowerPoint Presentation"/>
            <a:extLst>
              <a:ext uri="{FF2B5EF4-FFF2-40B4-BE49-F238E27FC236}">
                <a16:creationId xmlns:a16="http://schemas.microsoft.com/office/drawing/2014/main" id="{FC99B41D-DAF9-4082-8837-6D5254ACDE1F}"/>
              </a:ext>
            </a:extLst>
          </p:cNvPr>
          <p:cNvSpPr>
            <a:spLocks/>
          </p:cNvSpPr>
          <p:nvPr/>
        </p:nvSpPr>
        <p:spPr>
          <a:xfrm>
            <a:off x="550951" y="5575903"/>
            <a:ext cx="2768485" cy="84328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HOME</a:t>
            </a:r>
            <a:endParaRPr lang="en-CA" sz="4400" dirty="0"/>
          </a:p>
        </p:txBody>
      </p:sp>
    </p:spTree>
    <p:extLst>
      <p:ext uri="{BB962C8B-B14F-4D97-AF65-F5344CB8AC3E}">
        <p14:creationId xmlns:p14="http://schemas.microsoft.com/office/powerpoint/2010/main" val="351655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45" y="2215405"/>
            <a:ext cx="10972800" cy="1143000"/>
          </a:xfrm>
        </p:spPr>
        <p:txBody>
          <a:bodyPr>
            <a:noAutofit/>
          </a:bodyPr>
          <a:lstStyle/>
          <a:p>
            <a:r>
              <a:rPr lang="en-US" sz="6600" b="1" dirty="0"/>
              <a:t>DIRECTION</a:t>
            </a:r>
            <a:r>
              <a:rPr lang="en-US" sz="6600" dirty="0"/>
              <a:t>: </a:t>
            </a:r>
            <a:r>
              <a:rPr lang="en-US" sz="6600" b="1" dirty="0"/>
              <a:t>Multiple Choice </a:t>
            </a:r>
            <a:r>
              <a:rPr lang="en-US" sz="6600" dirty="0"/>
              <a:t>Read and analyze the questions and choose the correct answer.</a:t>
            </a:r>
          </a:p>
        </p:txBody>
      </p:sp>
      <p:pic>
        <p:nvPicPr>
          <p:cNvPr id="12290" name="Picture 2" descr="C:\Users\mhervz\Desktop\EARTHQUAKE GAME\ArtisticRightConch-max-1mb.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599667" y="4225536"/>
            <a:ext cx="28194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5728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9300" y="5926121"/>
            <a:ext cx="9404723" cy="1400530"/>
          </a:xfrm>
        </p:spPr>
        <p:txBody>
          <a:bodyPr>
            <a:normAutofit/>
          </a:bodyPr>
          <a:lstStyle/>
          <a:p>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STAGE: MASTER</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9018" y="4377817"/>
            <a:ext cx="2516332" cy="263950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6248" y="146650"/>
            <a:ext cx="1387151" cy="1387151"/>
          </a:xfrm>
          <a:prstGeom prst="rect">
            <a:avLst/>
          </a:prstGeom>
        </p:spPr>
      </p:pic>
      <p:sp>
        <p:nvSpPr>
          <p:cNvPr id="8" name="Content Placeholder 2"/>
          <p:cNvSpPr txBox="1">
            <a:spLocks/>
          </p:cNvSpPr>
          <p:nvPr/>
        </p:nvSpPr>
        <p:spPr>
          <a:xfrm>
            <a:off x="228599" y="1127166"/>
            <a:ext cx="11734800" cy="49529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6000" b="1" dirty="0">
                <a:ln w="18000">
                  <a:solidFill>
                    <a:sysClr val="windowText" lastClr="000000"/>
                  </a:solidFill>
                  <a:prstDash val="solid"/>
                  <a:miter lim="800000"/>
                </a:ln>
                <a:effectLst>
                  <a:outerShdw blurRad="25500" dist="23000" dir="7020000" algn="tl">
                    <a:srgbClr val="000000">
                      <a:alpha val="50000"/>
                    </a:srgbClr>
                  </a:outerShdw>
                </a:effectLst>
              </a:rPr>
              <a:t>1. </a:t>
            </a:r>
            <a:r>
              <a:rPr lang="en-US" sz="6000" dirty="0"/>
              <a:t>Of the three types of earthquake waves, which causes the most damage?</a:t>
            </a:r>
          </a:p>
          <a:p>
            <a:pPr marL="0" indent="0">
              <a:buNone/>
            </a:pPr>
            <a:r>
              <a:rPr lang="en-US" sz="6000" b="1" dirty="0">
                <a:ln w="18000">
                  <a:solidFill>
                    <a:sysClr val="windowText" lastClr="000000"/>
                  </a:solidFill>
                  <a:prstDash val="solid"/>
                  <a:miter lim="800000"/>
                </a:ln>
                <a:effectLst>
                  <a:outerShdw blurRad="25500" dist="23000" dir="7020000" algn="tl">
                    <a:srgbClr val="000000">
                      <a:alpha val="50000"/>
                    </a:srgbClr>
                  </a:outerShdw>
                </a:effectLst>
              </a:rPr>
              <a:t>a. </a:t>
            </a:r>
            <a:r>
              <a:rPr lang="en-US" sz="6000" dirty="0"/>
              <a:t>P wave </a:t>
            </a:r>
            <a:r>
              <a:rPr lang="en-US" sz="6000" b="1" dirty="0">
                <a:ln w="18000">
                  <a:solidFill>
                    <a:sysClr val="windowText" lastClr="000000"/>
                  </a:solidFill>
                  <a:prstDash val="solid"/>
                  <a:miter lim="800000"/>
                </a:ln>
                <a:effectLst>
                  <a:outerShdw blurRad="25500" dist="23000" dir="7020000" algn="tl">
                    <a:srgbClr val="000000">
                      <a:alpha val="50000"/>
                    </a:srgbClr>
                  </a:outerShdw>
                </a:effectLst>
              </a:rPr>
              <a:t>         c. </a:t>
            </a:r>
            <a:r>
              <a:rPr lang="en-US" sz="6000" dirty="0"/>
              <a:t>L waves </a:t>
            </a:r>
            <a:r>
              <a:rPr lang="en-US" sz="4000" dirty="0"/>
              <a:t>(Surface wave)</a:t>
            </a:r>
            <a:endParaRPr lang="en-US" sz="6000" dirty="0"/>
          </a:p>
          <a:p>
            <a:pPr marL="0" indent="0">
              <a:buNone/>
            </a:pPr>
            <a:r>
              <a:rPr lang="en-US" sz="6000" b="1" dirty="0">
                <a:ln w="18000">
                  <a:solidFill>
                    <a:sysClr val="windowText" lastClr="000000"/>
                  </a:solidFill>
                  <a:prstDash val="solid"/>
                  <a:miter lim="800000"/>
                </a:ln>
                <a:effectLst>
                  <a:outerShdw blurRad="25500" dist="23000" dir="7020000" algn="tl">
                    <a:srgbClr val="000000">
                      <a:alpha val="50000"/>
                    </a:srgbClr>
                  </a:outerShdw>
                </a:effectLst>
              </a:rPr>
              <a:t>b. </a:t>
            </a:r>
            <a:r>
              <a:rPr lang="en-US" sz="6000" dirty="0"/>
              <a:t>S wave          </a:t>
            </a:r>
            <a:r>
              <a:rPr lang="en-US" sz="6000" b="1" dirty="0">
                <a:ln w="18000">
                  <a:solidFill>
                    <a:sysClr val="windowText" lastClr="000000"/>
                  </a:solidFill>
                  <a:prstDash val="solid"/>
                  <a:miter lim="800000"/>
                </a:ln>
                <a:effectLst>
                  <a:outerShdw blurRad="25500" dist="23000" dir="7020000" algn="tl">
                    <a:srgbClr val="000000">
                      <a:alpha val="50000"/>
                    </a:srgbClr>
                  </a:outerShdw>
                </a:effectLst>
              </a:rPr>
              <a:t>		</a:t>
            </a:r>
          </a:p>
          <a:p>
            <a:pPr marL="0" indent="0">
              <a:buNone/>
            </a:pPr>
            <a:r>
              <a:rPr lang="en-US" sz="6000" b="1" dirty="0">
                <a:ln w="18000">
                  <a:solidFill>
                    <a:sysClr val="windowText" lastClr="000000"/>
                  </a:solidFill>
                  <a:prstDash val="solid"/>
                  <a:miter lim="800000"/>
                </a:ln>
                <a:effectLst>
                  <a:outerShdw blurRad="25500" dist="23000" dir="7020000" algn="tl">
                    <a:srgbClr val="000000">
                      <a:alpha val="50000"/>
                    </a:srgbClr>
                  </a:outerShdw>
                </a:effectLst>
              </a:rPr>
              <a:t>	</a:t>
            </a:r>
          </a:p>
        </p:txBody>
      </p:sp>
      <p:sp>
        <p:nvSpPr>
          <p:cNvPr id="9" name="Title 1"/>
          <p:cNvSpPr txBox="1">
            <a:spLocks/>
          </p:cNvSpPr>
          <p:nvPr/>
        </p:nvSpPr>
        <p:spPr>
          <a:xfrm>
            <a:off x="-1723084" y="-1"/>
            <a:ext cx="9404723" cy="14005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b="1">
                <a:ln w="18000">
                  <a:solidFill>
                    <a:schemeClr val="accent2">
                      <a:satMod val="140000"/>
                    </a:schemeClr>
                  </a:solidFill>
                  <a:prstDash val="solid"/>
                  <a:miter lim="800000"/>
                </a:ln>
                <a:noFill/>
                <a:effectLst>
                  <a:outerShdw blurRad="25500" dist="23000" dir="7020000" algn="tl">
                    <a:srgbClr val="000000">
                      <a:alpha val="50000"/>
                    </a:srgbClr>
                  </a:outerShdw>
                </a:effectLst>
              </a:rPr>
              <a:t>STAGE: MASTER</a:t>
            </a:r>
            <a:endParaRPr lang="en-US" sz="60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30417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3084" y="-1"/>
            <a:ext cx="9404723" cy="1400530"/>
          </a:xfrm>
        </p:spPr>
        <p:txBody>
          <a:bodyPr/>
          <a:lstStyle/>
          <a:p>
            <a:r>
              <a:rPr lang="en-US" sz="60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STAGE: MASTER</a:t>
            </a:r>
          </a:p>
        </p:txBody>
      </p:sp>
      <p:sp>
        <p:nvSpPr>
          <p:cNvPr id="3" name="Content Placeholder 2"/>
          <p:cNvSpPr>
            <a:spLocks noGrp="1"/>
          </p:cNvSpPr>
          <p:nvPr>
            <p:ph idx="1"/>
          </p:nvPr>
        </p:nvSpPr>
        <p:spPr>
          <a:xfrm>
            <a:off x="234460" y="1400529"/>
            <a:ext cx="11734800" cy="4952999"/>
          </a:xfrm>
        </p:spPr>
        <p:txBody>
          <a:bodyPr>
            <a:noAutofit/>
          </a:bodyPr>
          <a:lstStyle/>
          <a:p>
            <a:pPr marL="0" indent="0">
              <a:buNone/>
            </a:pPr>
            <a:r>
              <a:rPr lang="en-US" sz="6000" dirty="0">
                <a:ln>
                  <a:solidFill>
                    <a:sysClr val="windowText" lastClr="000000"/>
                  </a:solidFill>
                </a:ln>
              </a:rPr>
              <a:t>2.</a:t>
            </a:r>
            <a:r>
              <a:rPr lang="en-US" sz="6000" dirty="0"/>
              <a:t> This instrument detect and measure earthquake waves?</a:t>
            </a:r>
          </a:p>
          <a:p>
            <a:pPr marL="1143000" indent="-1143000">
              <a:buAutoNum type="alphaLcPeriod"/>
            </a:pPr>
            <a:r>
              <a:rPr lang="en-US" sz="6000" dirty="0"/>
              <a:t>Barometer</a:t>
            </a:r>
          </a:p>
          <a:p>
            <a:pPr marL="1143000" indent="-1143000">
              <a:buAutoNum type="alphaLcPeriod" startAt="2"/>
            </a:pPr>
            <a:r>
              <a:rPr lang="en-US" sz="6000" dirty="0"/>
              <a:t>seismogram</a:t>
            </a:r>
            <a:r>
              <a:rPr lang="en-US" sz="6000" dirty="0">
                <a:ln>
                  <a:solidFill>
                    <a:sysClr val="windowText" lastClr="000000"/>
                  </a:solidFill>
                </a:ln>
              </a:rPr>
              <a:t> </a:t>
            </a:r>
            <a:endParaRPr lang="en-US" sz="6000" dirty="0"/>
          </a:p>
          <a:p>
            <a:pPr marL="1143000" indent="-1143000">
              <a:buAutoNum type="alphaLcPeriod" startAt="2"/>
            </a:pPr>
            <a:r>
              <a:rPr lang="en-US" sz="6000" dirty="0"/>
              <a:t>seismograph </a:t>
            </a:r>
            <a:r>
              <a:rPr lang="en-US" sz="6000" dirty="0">
                <a:ln>
                  <a:solidFill>
                    <a:sysClr val="windowText" lastClr="000000"/>
                  </a:solidFill>
                </a:ln>
              </a:rPr>
              <a:t>		</a:t>
            </a:r>
          </a:p>
          <a:p>
            <a:pPr marL="0" indent="0">
              <a:buNone/>
            </a:pPr>
            <a:endParaRPr lang="en-US" sz="6000" dirty="0">
              <a:ln w="18415" cmpd="sng">
                <a:solidFill>
                  <a:sysClr val="windowText" lastClr="000000"/>
                </a:solidFill>
                <a:prstDash val="solid"/>
              </a:ln>
              <a:effectLst>
                <a:outerShdw blurRad="63500" dir="3600000" algn="tl" rotWithShape="0">
                  <a:srgbClr val="000000">
                    <a:alpha val="70000"/>
                  </a:srgbClr>
                </a:outerShdw>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1515" y="4377817"/>
            <a:ext cx="2516332" cy="263950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0102" y="298580"/>
            <a:ext cx="1459158" cy="1459158"/>
          </a:xfrm>
          <a:prstGeom prst="rect">
            <a:avLst/>
          </a:prstGeom>
        </p:spPr>
      </p:pic>
    </p:spTree>
    <p:extLst>
      <p:ext uri="{BB962C8B-B14F-4D97-AF65-F5344CB8AC3E}">
        <p14:creationId xmlns:p14="http://schemas.microsoft.com/office/powerpoint/2010/main" val="72091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3084" y="-1"/>
            <a:ext cx="9404723" cy="1400530"/>
          </a:xfrm>
        </p:spPr>
        <p:txBody>
          <a:bodyPr/>
          <a:lstStyle/>
          <a:p>
            <a:r>
              <a:rPr lang="en-US" sz="60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STAGE: MASTER</a:t>
            </a:r>
          </a:p>
        </p:txBody>
      </p:sp>
      <p:sp>
        <p:nvSpPr>
          <p:cNvPr id="3" name="Content Placeholder 2"/>
          <p:cNvSpPr>
            <a:spLocks noGrp="1"/>
          </p:cNvSpPr>
          <p:nvPr>
            <p:ph idx="1"/>
          </p:nvPr>
        </p:nvSpPr>
        <p:spPr>
          <a:xfrm>
            <a:off x="247978" y="1469464"/>
            <a:ext cx="11734800" cy="4952999"/>
          </a:xfrm>
        </p:spPr>
        <p:txBody>
          <a:bodyPr>
            <a:noAutofit/>
          </a:bodyPr>
          <a:lstStyle/>
          <a:p>
            <a:pPr marL="0" indent="0">
              <a:buNone/>
            </a:pPr>
            <a:r>
              <a:rPr lang="en-US" sz="6000" dirty="0">
                <a:ln>
                  <a:solidFill>
                    <a:sysClr val="windowText" lastClr="000000"/>
                  </a:solidFill>
                </a:ln>
              </a:rPr>
              <a:t>3. </a:t>
            </a:r>
            <a:r>
              <a:rPr lang="en-US" sz="6000" dirty="0"/>
              <a:t>What part of the earth in which the seismic waves speed up?</a:t>
            </a:r>
          </a:p>
          <a:p>
            <a:pPr marL="0" indent="0">
              <a:buNone/>
            </a:pPr>
            <a:r>
              <a:rPr lang="en-US" sz="6000" dirty="0"/>
              <a:t>a.  crust   	 	  </a:t>
            </a:r>
          </a:p>
          <a:p>
            <a:pPr marL="0" indent="0">
              <a:buNone/>
            </a:pPr>
            <a:r>
              <a:rPr lang="en-US" sz="6000" dirty="0"/>
              <a:t>b.  mantle   			</a:t>
            </a:r>
          </a:p>
          <a:p>
            <a:pPr marL="0" indent="0">
              <a:buNone/>
            </a:pPr>
            <a:r>
              <a:rPr lang="en-US" sz="6000" dirty="0"/>
              <a:t>c.  core</a:t>
            </a:r>
          </a:p>
          <a:p>
            <a:pPr marL="0" indent="0">
              <a:buNone/>
            </a:pPr>
            <a:endParaRPr lang="en-US" sz="6000" dirty="0">
              <a:ln w="18415" cmpd="sng">
                <a:solidFill>
                  <a:sysClr val="windowText" lastClr="000000"/>
                </a:solidFill>
                <a:prstDash val="solid"/>
              </a:ln>
              <a:effectLst>
                <a:outerShdw blurRad="63500" dir="3600000" algn="tl" rotWithShape="0">
                  <a:srgbClr val="000000">
                    <a:alpha val="70000"/>
                  </a:srgbClr>
                </a:outerShdw>
              </a:effectLs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1590" y="4377817"/>
            <a:ext cx="2516332" cy="263950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1590" y="1194"/>
            <a:ext cx="1831188" cy="1831188"/>
          </a:xfrm>
          <a:prstGeom prst="rect">
            <a:avLst/>
          </a:prstGeom>
        </p:spPr>
      </p:pic>
    </p:spTree>
    <p:extLst>
      <p:ext uri="{BB962C8B-B14F-4D97-AF65-F5344CB8AC3E}">
        <p14:creationId xmlns:p14="http://schemas.microsoft.com/office/powerpoint/2010/main" val="81409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3084" y="-1"/>
            <a:ext cx="9404723" cy="1400530"/>
          </a:xfrm>
        </p:spPr>
        <p:txBody>
          <a:bodyPr/>
          <a:lstStyle/>
          <a:p>
            <a:r>
              <a:rPr lang="en-US" sz="60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STAGE: MASTER</a:t>
            </a:r>
          </a:p>
        </p:txBody>
      </p:sp>
      <p:sp>
        <p:nvSpPr>
          <p:cNvPr id="3" name="Content Placeholder 2"/>
          <p:cNvSpPr>
            <a:spLocks noGrp="1"/>
          </p:cNvSpPr>
          <p:nvPr>
            <p:ph idx="1"/>
          </p:nvPr>
        </p:nvSpPr>
        <p:spPr>
          <a:xfrm>
            <a:off x="247978" y="1400529"/>
            <a:ext cx="11734800" cy="4952999"/>
          </a:xfrm>
        </p:spPr>
        <p:txBody>
          <a:bodyPr>
            <a:noAutofit/>
          </a:bodyPr>
          <a:lstStyle/>
          <a:p>
            <a:pPr marL="0" indent="0">
              <a:buNone/>
            </a:pPr>
            <a:r>
              <a:rPr lang="en-US" sz="5400" dirty="0">
                <a:ln>
                  <a:solidFill>
                    <a:sysClr val="windowText" lastClr="000000"/>
                  </a:solidFill>
                </a:ln>
              </a:rPr>
              <a:t>4. </a:t>
            </a:r>
            <a:r>
              <a:rPr lang="en-US" sz="4800" dirty="0"/>
              <a:t>What would happen to the velocity of Secondary or s waves when it reaches the partially molten regions of the mantle?</a:t>
            </a:r>
          </a:p>
          <a:p>
            <a:pPr marL="0" indent="0">
              <a:buNone/>
            </a:pPr>
            <a:r>
              <a:rPr lang="en-US" sz="5400" b="1" dirty="0"/>
              <a:t> a. stops		 </a:t>
            </a:r>
          </a:p>
          <a:p>
            <a:pPr marL="0" indent="0">
              <a:buNone/>
            </a:pPr>
            <a:r>
              <a:rPr lang="en-US" sz="5400" b="1" dirty="0"/>
              <a:t> b. proceed to the core</a:t>
            </a:r>
          </a:p>
          <a:p>
            <a:pPr marL="0" indent="0">
              <a:buNone/>
            </a:pPr>
            <a:r>
              <a:rPr lang="en-US" sz="5400" b="1" dirty="0"/>
              <a:t> c. go back to crust</a:t>
            </a:r>
          </a:p>
          <a:p>
            <a:pPr marL="0" indent="0">
              <a:buNone/>
            </a:pPr>
            <a:endParaRPr lang="en-US" sz="5400" b="1" dirty="0">
              <a:ln w="18415" cmpd="sng">
                <a:solidFill>
                  <a:sysClr val="windowText" lastClr="000000"/>
                </a:solidFill>
                <a:prstDash val="solid"/>
              </a:ln>
              <a:effectLst>
                <a:outerShdw blurRad="63500" dir="3600000" algn="tl" rotWithShape="0">
                  <a:srgbClr val="000000">
                    <a:alpha val="70000"/>
                  </a:srgbClr>
                </a:outerShdw>
              </a:effectLs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3411" y="164677"/>
            <a:ext cx="1539367" cy="153936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9018" y="4377817"/>
            <a:ext cx="2516332" cy="2639509"/>
          </a:xfrm>
          <a:prstGeom prst="rect">
            <a:avLst/>
          </a:prstGeom>
        </p:spPr>
      </p:pic>
    </p:spTree>
    <p:extLst>
      <p:ext uri="{BB962C8B-B14F-4D97-AF65-F5344CB8AC3E}">
        <p14:creationId xmlns:p14="http://schemas.microsoft.com/office/powerpoint/2010/main" val="289012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268" y="5796775"/>
            <a:ext cx="9404723" cy="1400530"/>
          </a:xfrm>
        </p:spPr>
        <p:txBody>
          <a:bodyPr>
            <a:normAutofit/>
          </a:bodyPr>
          <a:lstStyle/>
          <a:p>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STAGE: MASTER</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9018" y="4377817"/>
            <a:ext cx="2516332" cy="263950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3200" y="142730"/>
            <a:ext cx="1619577" cy="1619577"/>
          </a:xfrm>
          <a:prstGeom prst="rect">
            <a:avLst/>
          </a:prstGeom>
        </p:spPr>
      </p:pic>
      <p:sp>
        <p:nvSpPr>
          <p:cNvPr id="8" name="Content Placeholder 2"/>
          <p:cNvSpPr txBox="1">
            <a:spLocks/>
          </p:cNvSpPr>
          <p:nvPr/>
        </p:nvSpPr>
        <p:spPr>
          <a:xfrm>
            <a:off x="-1" y="-306306"/>
            <a:ext cx="11982778" cy="592310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5400" b="1" dirty="0">
              <a:ln w="18000">
                <a:solidFill>
                  <a:schemeClr val="accent2">
                    <a:satMod val="140000"/>
                  </a:schemeClr>
                </a:solidFill>
                <a:prstDash val="solid"/>
                <a:miter lim="800000"/>
              </a:ln>
              <a:solidFill>
                <a:schemeClr val="accent6">
                  <a:lumMod val="50000"/>
                </a:schemeClr>
              </a:solidFill>
              <a:effectLst>
                <a:outerShdw blurRad="25500" dist="23000" dir="7020000" algn="tl">
                  <a:srgbClr val="000000">
                    <a:alpha val="50000"/>
                  </a:srgbClr>
                </a:outerShdw>
              </a:effectLst>
            </a:endParaRPr>
          </a:p>
          <a:p>
            <a:pPr marL="0" indent="0">
              <a:buNone/>
            </a:pPr>
            <a:r>
              <a:rPr lang="en-US" sz="4400" dirty="0"/>
              <a:t>5. ) </a:t>
            </a:r>
            <a:r>
              <a:rPr lang="en-US" sz="4800" dirty="0"/>
              <a:t>Which earthquake waves travel </a:t>
            </a:r>
          </a:p>
          <a:p>
            <a:pPr marL="0" indent="0">
              <a:buNone/>
            </a:pPr>
            <a:r>
              <a:rPr lang="en-US" sz="4800" dirty="0"/>
              <a:t>through solid rocks and fluids like water or the liquid layer of the Earth?</a:t>
            </a:r>
            <a:endParaRPr lang="en-US" sz="4400" dirty="0"/>
          </a:p>
          <a:p>
            <a:pPr marL="742950" indent="-742950">
              <a:buAutoNum type="alphaLcPeriod"/>
            </a:pPr>
            <a:r>
              <a:rPr lang="en-US" sz="4400" dirty="0"/>
              <a:t>P waves only			</a:t>
            </a:r>
          </a:p>
          <a:p>
            <a:pPr marL="742950" indent="-742950">
              <a:buAutoNum type="alphaLcPeriod"/>
            </a:pPr>
            <a:r>
              <a:rPr lang="en-US" sz="4400" dirty="0"/>
              <a:t> P and S waves	</a:t>
            </a:r>
          </a:p>
          <a:p>
            <a:pPr marL="0" indent="0">
              <a:buNone/>
            </a:pPr>
            <a:r>
              <a:rPr lang="en-US" sz="4400" dirty="0"/>
              <a:t>c.   P and surface waves only		</a:t>
            </a:r>
          </a:p>
          <a:p>
            <a:pPr marL="0" indent="0">
              <a:buNone/>
            </a:pPr>
            <a:r>
              <a:rPr lang="en-US" sz="4400" dirty="0"/>
              <a:t>d.   P waves, S waves and surface waves</a:t>
            </a:r>
          </a:p>
          <a:p>
            <a:pPr marL="0" indent="0">
              <a:buFont typeface="Arial" pitchFamily="34" charset="0"/>
              <a:buNone/>
            </a:pPr>
            <a:endParaRPr lang="en-US" sz="8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81409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b="1" dirty="0"/>
              <a:t>ANSWERS</a:t>
            </a:r>
          </a:p>
        </p:txBody>
      </p:sp>
      <p:sp>
        <p:nvSpPr>
          <p:cNvPr id="3" name="Content Placeholder 2"/>
          <p:cNvSpPr>
            <a:spLocks noGrp="1"/>
          </p:cNvSpPr>
          <p:nvPr>
            <p:ph idx="1"/>
          </p:nvPr>
        </p:nvSpPr>
        <p:spPr/>
        <p:txBody>
          <a:bodyPr>
            <a:normAutofit/>
          </a:bodyPr>
          <a:lstStyle/>
          <a:p>
            <a:pPr marL="514350" indent="-514350">
              <a:buAutoNum type="arabicPeriod"/>
            </a:pPr>
            <a:r>
              <a:rPr lang="en-US" sz="4000" b="1" dirty="0"/>
              <a:t>  C    L-waves</a:t>
            </a:r>
          </a:p>
          <a:p>
            <a:pPr marL="514350" indent="-514350">
              <a:buAutoNum type="arabicPeriod"/>
            </a:pPr>
            <a:r>
              <a:rPr lang="en-US" sz="4000" b="1" dirty="0"/>
              <a:t>  C    seismograph</a:t>
            </a:r>
          </a:p>
          <a:p>
            <a:pPr marL="0" indent="0">
              <a:buNone/>
            </a:pPr>
            <a:r>
              <a:rPr lang="en-US" sz="4000" dirty="0"/>
              <a:t>3.   </a:t>
            </a:r>
            <a:r>
              <a:rPr lang="en-US" sz="4000" b="1" dirty="0"/>
              <a:t>A    crust</a:t>
            </a:r>
          </a:p>
          <a:p>
            <a:pPr marL="0" indent="0">
              <a:buNone/>
            </a:pPr>
            <a:r>
              <a:rPr lang="en-US" sz="4000" dirty="0"/>
              <a:t>4.   </a:t>
            </a:r>
            <a:r>
              <a:rPr lang="en-US" sz="4000" b="1" dirty="0"/>
              <a:t>B.  Proceed to the core</a:t>
            </a:r>
          </a:p>
          <a:p>
            <a:pPr marL="0" indent="0">
              <a:buNone/>
            </a:pPr>
            <a:r>
              <a:rPr lang="en-US" sz="4000" dirty="0"/>
              <a:t>5.   </a:t>
            </a:r>
            <a:r>
              <a:rPr lang="en-US" sz="4000" b="1" dirty="0"/>
              <a:t>A   </a:t>
            </a:r>
            <a:r>
              <a:rPr lang="en-US" sz="4000" dirty="0"/>
              <a:t>P waves only	</a:t>
            </a:r>
            <a:endParaRPr lang="en-US" sz="4000" dirty="0">
              <a:ln w="18415" cmpd="sng">
                <a:solidFill>
                  <a:sysClr val="windowText" lastClr="000000"/>
                </a:solidFill>
                <a:prstDash val="solid"/>
              </a:ln>
            </a:endParaRPr>
          </a:p>
          <a:p>
            <a:pPr marL="0" indent="0">
              <a:buNone/>
            </a:pPr>
            <a:endParaRPr lang="en-US" sz="700" dirty="0">
              <a:ln w="18415" cmpd="sng">
                <a:solidFill>
                  <a:sysClr val="windowText" lastClr="000000"/>
                </a:solidFill>
                <a:prstDash val="solid"/>
              </a:ln>
              <a:effectLst>
                <a:outerShdw blurRad="63500" dir="3600000" algn="tl" rotWithShape="0">
                  <a:srgbClr val="000000">
                    <a:alpha val="70000"/>
                  </a:srgbClr>
                </a:outerShdw>
              </a:effectLst>
            </a:endParaRPr>
          </a:p>
        </p:txBody>
      </p:sp>
      <p:pic>
        <p:nvPicPr>
          <p:cNvPr id="1026" name="Picture 2" descr="C:\Users\mhervz\Desktop\EARTHQUAKE GAME\9f0f5cabdcab69fd43af9e51d55c974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17638"/>
            <a:ext cx="11214845" cy="515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18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xit" presetSubtype="32" fill="hold" nodeType="afterEffect">
                                  <p:stCondLst>
                                    <p:cond delay="0"/>
                                  </p:stCondLst>
                                  <p:childTnLst>
                                    <p:animEffect transition="out" filter="circle(out)">
                                      <p:cBhvr>
                                        <p:cTn id="6" dur="5000"/>
                                        <p:tgtEl>
                                          <p:spTgt spid="1026"/>
                                        </p:tgtEl>
                                      </p:cBhvr>
                                    </p:animEffect>
                                    <p:set>
                                      <p:cBhvr>
                                        <p:cTn id="7" dur="1" fill="hold">
                                          <p:stCondLst>
                                            <p:cond delay="4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1" cy="6878783"/>
          </a:xfrm>
          <a:prstGeom prst="rect">
            <a:avLst/>
          </a:prstGeom>
        </p:spPr>
      </p:pic>
      <p:sp>
        <p:nvSpPr>
          <p:cNvPr id="3" name="Content Placeholder 2"/>
          <p:cNvSpPr>
            <a:spLocks noGrp="1"/>
          </p:cNvSpPr>
          <p:nvPr>
            <p:ph idx="1"/>
          </p:nvPr>
        </p:nvSpPr>
        <p:spPr/>
        <p:txBody>
          <a:bodyPr/>
          <a:lstStyle/>
          <a:p>
            <a:endParaRPr lang="en-US" dirty="0"/>
          </a:p>
        </p:txBody>
      </p:sp>
      <p:pic>
        <p:nvPicPr>
          <p:cNvPr id="19458" name="Picture 2" descr="C:\Users\mhervz\Desktop\EARTHQUAKE GAME\TalkativeMessyHammerheadshark-max-1mb.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3200" y="3622769"/>
            <a:ext cx="5042032" cy="346128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ular Callout 4"/>
          <p:cNvSpPr/>
          <p:nvPr/>
        </p:nvSpPr>
        <p:spPr>
          <a:xfrm>
            <a:off x="3284376" y="186611"/>
            <a:ext cx="8005665" cy="3436157"/>
          </a:xfrm>
          <a:prstGeom prst="wedgeRectCallout">
            <a:avLst>
              <a:gd name="adj1" fmla="val -45075"/>
              <a:gd name="adj2" fmla="val 75534"/>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ln>
                  <a:solidFill>
                    <a:sysClr val="windowText" lastClr="000000"/>
                  </a:solidFill>
                </a:ln>
                <a:solidFill>
                  <a:schemeClr val="tx1"/>
                </a:solidFill>
              </a:rPr>
              <a:t>You win this time.</a:t>
            </a:r>
          </a:p>
        </p:txBody>
      </p:sp>
      <p:sp>
        <p:nvSpPr>
          <p:cNvPr id="11" name="Rectangular Callout 10"/>
          <p:cNvSpPr/>
          <p:nvPr/>
        </p:nvSpPr>
        <p:spPr>
          <a:xfrm>
            <a:off x="3284376" y="186612"/>
            <a:ext cx="8005665" cy="3436157"/>
          </a:xfrm>
          <a:prstGeom prst="wedgeRectCallout">
            <a:avLst>
              <a:gd name="adj1" fmla="val -45075"/>
              <a:gd name="adj2" fmla="val 75534"/>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ln>
                  <a:solidFill>
                    <a:sysClr val="windowText" lastClr="000000"/>
                  </a:solidFill>
                </a:ln>
                <a:solidFill>
                  <a:schemeClr val="tx1"/>
                </a:solidFill>
              </a:rPr>
              <a:t>Here is the 4th treasure.</a:t>
            </a:r>
          </a:p>
        </p:txBody>
      </p:sp>
      <p:pic>
        <p:nvPicPr>
          <p:cNvPr id="19459" name="Picture 3" descr="C:\Users\mhervz\Desktop\EARTHQUAKE GAME\QEgx.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 y="20471"/>
            <a:ext cx="12192001" cy="685831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886412" y="2948874"/>
            <a:ext cx="8717772"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TREASURE OF PREPAREDNESS</a:t>
            </a:r>
          </a:p>
        </p:txBody>
      </p:sp>
      <p:pic>
        <p:nvPicPr>
          <p:cNvPr id="1026" name="Picture 2" descr="C:\Users\mhervz\Desktop\EARTHQUAKE GAME\chestspin.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20471"/>
            <a:ext cx="12192000" cy="691398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583622" y="1231841"/>
            <a:ext cx="3323347" cy="923330"/>
          </a:xfrm>
          <a:prstGeom prst="rect">
            <a:avLst/>
          </a:prstGeom>
          <a:noFill/>
        </p:spPr>
        <p:txBody>
          <a:bodyPr wrap="none" lIns="91440" tIns="45720" rIns="91440" bIns="45720">
            <a:spAutoFit/>
          </a:bodyPr>
          <a:lstStyle/>
          <a:p>
            <a:pPr algn="ctr"/>
            <a:r>
              <a:rPr lang="en-U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OPEN THIS</a:t>
            </a:r>
            <a:endParaRPr lang="en-U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142781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6" presetClass="exit" presetSubtype="32" fill="hold" nodeType="clickEffect">
                                  <p:stCondLst>
                                    <p:cond delay="0"/>
                                  </p:stCondLst>
                                  <p:childTnLst>
                                    <p:animEffect transition="out" filter="circle(out)">
                                      <p:cBhvr>
                                        <p:cTn id="13" dur="2000"/>
                                        <p:tgtEl>
                                          <p:spTgt spid="1026"/>
                                        </p:tgtEl>
                                      </p:cBhvr>
                                    </p:animEffect>
                                    <p:set>
                                      <p:cBhvr>
                                        <p:cTn id="14" dur="1" fill="hold">
                                          <p:stCondLst>
                                            <p:cond delay="1999"/>
                                          </p:stCondLst>
                                        </p:cTn>
                                        <p:tgtEl>
                                          <p:spTgt spid="102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9459"/>
                                        </p:tgtEl>
                                        <p:attrNameLst>
                                          <p:attrName>style.visibility</p:attrName>
                                        </p:attrNameLst>
                                      </p:cBhvr>
                                      <p:to>
                                        <p:strVal val="visible"/>
                                      </p:to>
                                    </p:set>
                                    <p:anim calcmode="lin" valueType="num">
                                      <p:cBhvr>
                                        <p:cTn id="24" dur="500" fill="hold"/>
                                        <p:tgtEl>
                                          <p:spTgt spid="19459"/>
                                        </p:tgtEl>
                                        <p:attrNameLst>
                                          <p:attrName>ppt_w</p:attrName>
                                        </p:attrNameLst>
                                      </p:cBhvr>
                                      <p:tavLst>
                                        <p:tav tm="0">
                                          <p:val>
                                            <p:fltVal val="0"/>
                                          </p:val>
                                        </p:tav>
                                        <p:tav tm="100000">
                                          <p:val>
                                            <p:strVal val="#ppt_w"/>
                                          </p:val>
                                        </p:tav>
                                      </p:tavLst>
                                    </p:anim>
                                    <p:anim calcmode="lin" valueType="num">
                                      <p:cBhvr>
                                        <p:cTn id="25" dur="500" fill="hold"/>
                                        <p:tgtEl>
                                          <p:spTgt spid="19459"/>
                                        </p:tgtEl>
                                        <p:attrNameLst>
                                          <p:attrName>ppt_h</p:attrName>
                                        </p:attrNameLst>
                                      </p:cBhvr>
                                      <p:tavLst>
                                        <p:tav tm="0">
                                          <p:val>
                                            <p:fltVal val="0"/>
                                          </p:val>
                                        </p:tav>
                                        <p:tav tm="100000">
                                          <p:val>
                                            <p:strVal val="#ppt_h"/>
                                          </p:val>
                                        </p:tav>
                                      </p:tavLst>
                                    </p:anim>
                                    <p:animEffect transition="in" filter="fade">
                                      <p:cBhvr>
                                        <p:cTn id="26" dur="500"/>
                                        <p:tgtEl>
                                          <p:spTgt spid="19459"/>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1" cy="6878783"/>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8011" y="3175120"/>
            <a:ext cx="3067050" cy="2857500"/>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9685" y="1387564"/>
            <a:ext cx="5047122" cy="3939919"/>
          </a:xfrm>
          <a:prstGeom prst="rect">
            <a:avLst/>
          </a:prstGeom>
        </p:spPr>
      </p:pic>
      <p:sp>
        <p:nvSpPr>
          <p:cNvPr id="2" name="Rectangle 1"/>
          <p:cNvSpPr/>
          <p:nvPr/>
        </p:nvSpPr>
        <p:spPr>
          <a:xfrm>
            <a:off x="2220687" y="725490"/>
            <a:ext cx="7613778" cy="2632033"/>
          </a:xfrm>
          <a:prstGeom prst="rect">
            <a:avLst/>
          </a:prstGeom>
          <a:noFill/>
        </p:spPr>
        <p:txBody>
          <a:bodyPr wrap="none" lIns="91440" tIns="45720" rIns="91440" bIns="45720">
            <a:prstTxWarp prst="textArchUp">
              <a:avLst/>
            </a:prstTxWarp>
            <a:spAutoFit/>
          </a:bodyPr>
          <a:lstStyle/>
          <a:p>
            <a:pPr algn="ctr"/>
            <a:r>
              <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CONGRATULATIONS </a:t>
            </a:r>
          </a:p>
        </p:txBody>
      </p:sp>
      <p:sp>
        <p:nvSpPr>
          <p:cNvPr id="10" name="Action Button: Go Forward or Next 9">
            <a:hlinkClick r:id="rId5" action="ppaction://hlinkpres?slideindex=2&amp;slidetitle=PowerPoint Presentation" highlightClick="1"/>
            <a:extLst>
              <a:ext uri="{FF2B5EF4-FFF2-40B4-BE49-F238E27FC236}">
                <a16:creationId xmlns:a16="http://schemas.microsoft.com/office/drawing/2014/main" id="{D6A449C0-5330-4A84-9779-AE3837BBAE0C}"/>
              </a:ext>
            </a:extLst>
          </p:cNvPr>
          <p:cNvSpPr/>
          <p:nvPr/>
        </p:nvSpPr>
        <p:spPr>
          <a:xfrm>
            <a:off x="9816308" y="5691000"/>
            <a:ext cx="2044332"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HOME</a:t>
            </a:r>
            <a:endParaRPr lang="en-CA" sz="4400" dirty="0"/>
          </a:p>
        </p:txBody>
      </p:sp>
    </p:spTree>
    <p:extLst>
      <p:ext uri="{BB962C8B-B14F-4D97-AF65-F5344CB8AC3E}">
        <p14:creationId xmlns:p14="http://schemas.microsoft.com/office/powerpoint/2010/main" val="189261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6979 0.03032 L -0.21628 0.23865 " pathEditMode="relative" rAng="0" ptsTypes="AA">
                                      <p:cBhvr>
                                        <p:cTn id="6" dur="2000" fill="hold"/>
                                        <p:tgtEl>
                                          <p:spTgt spid="7"/>
                                        </p:tgtEl>
                                        <p:attrNameLst>
                                          <p:attrName>ppt_x</p:attrName>
                                          <p:attrName>ppt_y</p:attrName>
                                        </p:attrNameLst>
                                      </p:cBhvr>
                                      <p:rCtr x="-7331" y="10417"/>
                                    </p:animMotion>
                                  </p:childTnLst>
                                </p:cTn>
                              </p:par>
                              <p:par>
                                <p:cTn id="7" presetID="10"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mhervz\Desktop\EARTHQUAKE GAME\Taraz.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036005" cy="686143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411585" y="154139"/>
            <a:ext cx="9404723" cy="1400530"/>
          </a:xfrm>
        </p:spPr>
        <p:txBody>
          <a:bodyPr>
            <a:normAutofit fontScale="90000"/>
          </a:bodyPr>
          <a:lstStyle/>
          <a:p>
            <a:pPr algn="l"/>
            <a:r>
              <a:rPr lang="en-US" sz="7200" b="1" dirty="0">
                <a:ln>
                  <a:solidFill>
                    <a:sysClr val="windowText" lastClr="000000"/>
                  </a:solidFill>
                </a:ln>
              </a:rPr>
              <a:t>MISSION 5: Last Chapter</a:t>
            </a:r>
          </a:p>
        </p:txBody>
      </p:sp>
      <p:sp>
        <p:nvSpPr>
          <p:cNvPr id="9" name="Content Placeholder 2"/>
          <p:cNvSpPr txBox="1">
            <a:spLocks/>
          </p:cNvSpPr>
          <p:nvPr/>
        </p:nvSpPr>
        <p:spPr>
          <a:xfrm>
            <a:off x="361188" y="1287624"/>
            <a:ext cx="11391900" cy="4553339"/>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400" dirty="0">
                <a:ln w="9525">
                  <a:solidFill>
                    <a:sysClr val="windowText" lastClr="000000"/>
                  </a:solidFill>
                  <a:prstDash val="solid"/>
                </a:ln>
              </a:rPr>
              <a:t>A. Identify the thing to consider before , during and after an earthquake occurred.</a:t>
            </a:r>
          </a:p>
          <a:p>
            <a:pPr marL="0" indent="0">
              <a:buFont typeface="Arial" pitchFamily="34" charset="0"/>
              <a:buNone/>
            </a:pPr>
            <a:r>
              <a:rPr lang="en-US" sz="4400" dirty="0">
                <a:ln w="9525">
                  <a:solidFill>
                    <a:sysClr val="windowText" lastClr="000000"/>
                  </a:solidFill>
                  <a:prstDash val="solid"/>
                </a:ln>
                <a:effectLst>
                  <a:outerShdw blurRad="12700" dist="38100" dir="2700000" algn="tl" rotWithShape="0">
                    <a:schemeClr val="accent5">
                      <a:lumMod val="60000"/>
                      <a:lumOff val="40000"/>
                    </a:schemeClr>
                  </a:outerShdw>
                </a:effectLst>
              </a:rPr>
              <a:t>B. </a:t>
            </a:r>
            <a:r>
              <a:rPr lang="en-US" sz="4400" b="1" dirty="0"/>
              <a:t>Make emergency plan and prepare an emergency kit. </a:t>
            </a:r>
          </a:p>
          <a:p>
            <a:pPr marL="0" indent="0">
              <a:buFont typeface="Arial" pitchFamily="34" charset="0"/>
              <a:buNone/>
            </a:pPr>
            <a:r>
              <a:rPr lang="en-US" sz="4400" dirty="0">
                <a:ln w="9525">
                  <a:solidFill>
                    <a:sysClr val="windowText" lastClr="000000"/>
                  </a:solidFill>
                  <a:prstDash val="solid"/>
                </a:ln>
              </a:rPr>
              <a:t>C. </a:t>
            </a:r>
            <a:r>
              <a:rPr lang="en-US" sz="4400" b="1" dirty="0"/>
              <a:t>Infer the importance  of being prepared in times of disaster </a:t>
            </a:r>
            <a:r>
              <a:rPr lang="en-US" sz="4400" b="1" dirty="0">
                <a:ln w="9525">
                  <a:solidFill>
                    <a:sysClr val="windowText" lastClr="000000"/>
                  </a:solidFill>
                  <a:prstDash val="solid"/>
                </a:ln>
                <a:effectLst>
                  <a:outerShdw blurRad="12700" dist="38100" dir="2700000" algn="tl" rotWithShape="0">
                    <a:schemeClr val="accent5">
                      <a:lumMod val="60000"/>
                      <a:lumOff val="40000"/>
                    </a:schemeClr>
                  </a:outerShdw>
                </a:effectLst>
              </a:rPr>
              <a:t>.</a:t>
            </a:r>
          </a:p>
        </p:txBody>
      </p:sp>
      <p:sp>
        <p:nvSpPr>
          <p:cNvPr id="10" name="Action Button: Forward or Next 9">
            <a:hlinkClick r:id="rId6" action="ppaction://hlinksldjump" highlightClick="1"/>
          </p:cNvPr>
          <p:cNvSpPr/>
          <p:nvPr/>
        </p:nvSpPr>
        <p:spPr>
          <a:xfrm>
            <a:off x="4849205" y="5735780"/>
            <a:ext cx="1986280" cy="101140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START</a:t>
            </a:r>
          </a:p>
        </p:txBody>
      </p:sp>
      <p:sp>
        <p:nvSpPr>
          <p:cNvPr id="11" name="Action Button: Forward or Next 10">
            <a:hlinkClick r:id="rId7" action="ppaction://hlinksldjump" highlightClick="1"/>
          </p:cNvPr>
          <p:cNvSpPr/>
          <p:nvPr/>
        </p:nvSpPr>
        <p:spPr>
          <a:xfrm>
            <a:off x="7283354" y="5744949"/>
            <a:ext cx="1986280" cy="1011403"/>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FINAL STAGE</a:t>
            </a:r>
          </a:p>
        </p:txBody>
      </p:sp>
      <p:sp>
        <p:nvSpPr>
          <p:cNvPr id="8" name="Action Button: Go Forward or Next 7">
            <a:hlinkClick r:id="rId8" action="ppaction://hlinkpres?slideindex=2&amp;slidetitle=PowerPoint Presentation" highlightClick="1"/>
            <a:extLst>
              <a:ext uri="{FF2B5EF4-FFF2-40B4-BE49-F238E27FC236}">
                <a16:creationId xmlns:a16="http://schemas.microsoft.com/office/drawing/2014/main" id="{0B2102F9-F629-48C9-B2AE-8435EAA249C5}"/>
              </a:ext>
            </a:extLst>
          </p:cNvPr>
          <p:cNvSpPr/>
          <p:nvPr/>
        </p:nvSpPr>
        <p:spPr>
          <a:xfrm>
            <a:off x="9816308" y="5691000"/>
            <a:ext cx="2044332"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HOME</a:t>
            </a:r>
            <a:endParaRPr lang="en-CA" sz="4400" dirty="0"/>
          </a:p>
        </p:txBody>
      </p:sp>
      <p:pic>
        <p:nvPicPr>
          <p:cNvPr id="12" name="Kalimb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cstate="print"/>
          <a:stretch>
            <a:fillRect/>
          </a:stretch>
        </p:blipFill>
        <p:spPr>
          <a:xfrm>
            <a:off x="10621598" y="244804"/>
            <a:ext cx="609600" cy="609600"/>
          </a:xfrm>
          <a:prstGeom prst="rect">
            <a:avLst/>
          </a:prstGeom>
        </p:spPr>
      </p:pic>
    </p:spTree>
    <p:extLst>
      <p:ext uri="{BB962C8B-B14F-4D97-AF65-F5344CB8AC3E}">
        <p14:creationId xmlns:p14="http://schemas.microsoft.com/office/powerpoint/2010/main" val="85931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repeatCount="indefinite" fill="remove" display="0">
                  <p:stCondLst>
                    <p:cond delay="indefinite"/>
                  </p:stCondLst>
                  <p:endCondLst>
                    <p:cond evt="onStopAudio" delay="0">
                      <p:tgtEl>
                        <p:sldTgt/>
                      </p:tgtEl>
                    </p:cond>
                  </p:endCondLst>
                </p:cTn>
                <p:tgtEl>
                  <p:spTgt spid="12"/>
                </p:tgtEl>
              </p:cMediaNode>
            </p:audio>
          </p:childTnLst>
        </p:cTn>
      </p:par>
    </p:tnLst>
    <p:bldLst>
      <p:bldP spid="10" grpId="0" animBg="1"/>
      <p:bldP spid="11" grpId="0" animBg="1"/>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mhervz\Desktop\EARTHQUAKE GAME\AS0004372_0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36201" y="3787924"/>
            <a:ext cx="3558722" cy="325492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85341" y="3810724"/>
            <a:ext cx="3135086" cy="8918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sysClr val="windowText" lastClr="000000"/>
                  </a:solidFill>
                </a:ln>
                <a:solidFill>
                  <a:schemeClr val="tx1"/>
                </a:solidFill>
              </a:rPr>
              <a:t>MEV THE EXPLORER</a:t>
            </a:r>
          </a:p>
        </p:txBody>
      </p:sp>
      <p:sp>
        <p:nvSpPr>
          <p:cNvPr id="10" name="Rectangular Callout 9"/>
          <p:cNvSpPr/>
          <p:nvPr/>
        </p:nvSpPr>
        <p:spPr>
          <a:xfrm>
            <a:off x="2402060" y="220661"/>
            <a:ext cx="9547828" cy="4273375"/>
          </a:xfrm>
          <a:prstGeom prst="wedgeRectCallout">
            <a:avLst>
              <a:gd name="adj1" fmla="val -46841"/>
              <a:gd name="adj2" fmla="val 85616"/>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chemeClr val="tx1"/>
                </a:solidFill>
              </a:rPr>
              <a:t>Hi everyone! </a:t>
            </a:r>
          </a:p>
        </p:txBody>
      </p:sp>
      <p:sp>
        <p:nvSpPr>
          <p:cNvPr id="7" name="Rectangular Callout 6"/>
          <p:cNvSpPr/>
          <p:nvPr/>
        </p:nvSpPr>
        <p:spPr>
          <a:xfrm>
            <a:off x="2402060" y="220660"/>
            <a:ext cx="9547828" cy="4273375"/>
          </a:xfrm>
          <a:prstGeom prst="wedgeRectCallout">
            <a:avLst>
              <a:gd name="adj1" fmla="val -46841"/>
              <a:gd name="adj2" fmla="val 85616"/>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chemeClr val="tx1"/>
                </a:solidFill>
              </a:rPr>
              <a:t>Let us be observant on our environment now a days! </a:t>
            </a:r>
          </a:p>
        </p:txBody>
      </p:sp>
      <p:pic>
        <p:nvPicPr>
          <p:cNvPr id="9" name="Picture 4" descr="C:\Users\mhervz\Desktop\EARTHQUAKE GAME\giphy (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8820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4" y="2943007"/>
            <a:ext cx="4811648" cy="4147972"/>
          </a:xfrm>
          <a:prstGeom prst="rect">
            <a:avLst/>
          </a:prstGeom>
        </p:spPr>
      </p:pic>
      <p:sp>
        <p:nvSpPr>
          <p:cNvPr id="3" name="Rectangular Callout 2"/>
          <p:cNvSpPr/>
          <p:nvPr/>
        </p:nvSpPr>
        <p:spPr>
          <a:xfrm>
            <a:off x="2402060" y="59869"/>
            <a:ext cx="9372845" cy="4175248"/>
          </a:xfrm>
          <a:prstGeom prst="wedgeRectCallout">
            <a:avLst>
              <a:gd name="adj1" fmla="val -42741"/>
              <a:gd name="adj2" fmla="val 8324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rPr>
              <a:t>Oh no an earthquake is happening now.</a:t>
            </a:r>
          </a:p>
          <a:p>
            <a:pPr algn="ctr"/>
            <a:endParaRPr lang="en-US" sz="8000" dirty="0">
              <a:solidFill>
                <a:schemeClr val="tx1"/>
              </a:solidFill>
            </a:endParaRPr>
          </a:p>
        </p:txBody>
      </p:sp>
      <p:sp>
        <p:nvSpPr>
          <p:cNvPr id="11" name="Rectangular Callout 10"/>
          <p:cNvSpPr/>
          <p:nvPr/>
        </p:nvSpPr>
        <p:spPr>
          <a:xfrm>
            <a:off x="2409341" y="43827"/>
            <a:ext cx="9372845" cy="4175248"/>
          </a:xfrm>
          <a:prstGeom prst="wedgeRectCallout">
            <a:avLst>
              <a:gd name="adj1" fmla="val -42741"/>
              <a:gd name="adj2" fmla="val 8324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rPr>
              <a:t>What are the things we should do?</a:t>
            </a:r>
          </a:p>
        </p:txBody>
      </p:sp>
    </p:spTree>
    <p:extLst>
      <p:ext uri="{BB962C8B-B14F-4D97-AF65-F5344CB8AC3E}">
        <p14:creationId xmlns:p14="http://schemas.microsoft.com/office/powerpoint/2010/main" val="518748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1266" name="Picture 2" descr="C:\Users\mhervz\Desktop\EARTHQUAKE GAME\1631d5255c0d30388f68646da1c5d6ec.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16842" y="274638"/>
            <a:ext cx="4547936" cy="337170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mhervz\Desktop\EARTHQUAKE GAME\Q2AG.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14673" y="274638"/>
            <a:ext cx="4684547" cy="3405981"/>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7221" y="3739277"/>
            <a:ext cx="4572000" cy="2946818"/>
          </a:xfrm>
          <a:prstGeom prst="rect">
            <a:avLst/>
          </a:prstGeom>
        </p:spPr>
      </p:pic>
      <p:pic>
        <p:nvPicPr>
          <p:cNvPr id="10" name="Picture 6" descr="C:\Users\mhervz\Desktop\EARTHQUAKE GAME\kissclipart-earthquake-drill-needs-clipart-lombok-earthquake-c-65363b35aa90c2f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6842" y="3739277"/>
            <a:ext cx="4547936" cy="294681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291390" y="459121"/>
            <a:ext cx="874294" cy="7761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solidFill>
                  <a:schemeClr val="tx1"/>
                </a:solidFill>
              </a:rPr>
              <a:t>A</a:t>
            </a:r>
          </a:p>
        </p:txBody>
      </p:sp>
      <p:sp>
        <p:nvSpPr>
          <p:cNvPr id="12" name="Rectangle 11"/>
          <p:cNvSpPr/>
          <p:nvPr/>
        </p:nvSpPr>
        <p:spPr>
          <a:xfrm>
            <a:off x="6705600" y="459121"/>
            <a:ext cx="786063" cy="7761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solidFill>
                  <a:schemeClr val="tx1"/>
                </a:solidFill>
              </a:rPr>
              <a:t>B</a:t>
            </a:r>
          </a:p>
        </p:txBody>
      </p:sp>
      <p:sp>
        <p:nvSpPr>
          <p:cNvPr id="13" name="Rectangle 12"/>
          <p:cNvSpPr/>
          <p:nvPr/>
        </p:nvSpPr>
        <p:spPr>
          <a:xfrm>
            <a:off x="1411705" y="3863182"/>
            <a:ext cx="818147" cy="7394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solidFill>
                  <a:schemeClr val="tx1"/>
                </a:solidFill>
              </a:rPr>
              <a:t>C</a:t>
            </a:r>
          </a:p>
        </p:txBody>
      </p:sp>
      <p:sp>
        <p:nvSpPr>
          <p:cNvPr id="14" name="Rectangle 13"/>
          <p:cNvSpPr/>
          <p:nvPr/>
        </p:nvSpPr>
        <p:spPr>
          <a:xfrm>
            <a:off x="6605337" y="3822584"/>
            <a:ext cx="886326" cy="6692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solidFill>
                  <a:schemeClr val="tx1"/>
                </a:solidFill>
              </a:rPr>
              <a:t>D</a:t>
            </a:r>
          </a:p>
        </p:txBody>
      </p:sp>
    </p:spTree>
    <p:extLst>
      <p:ext uri="{BB962C8B-B14F-4D97-AF65-F5344CB8AC3E}">
        <p14:creationId xmlns:p14="http://schemas.microsoft.com/office/powerpoint/2010/main" val="3592285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ular Callout 9"/>
          <p:cNvSpPr/>
          <p:nvPr/>
        </p:nvSpPr>
        <p:spPr>
          <a:xfrm>
            <a:off x="2402060" y="220661"/>
            <a:ext cx="9547828" cy="4273375"/>
          </a:xfrm>
          <a:prstGeom prst="wedgeRectCallout">
            <a:avLst>
              <a:gd name="adj1" fmla="val -49361"/>
              <a:gd name="adj2" fmla="val 6759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chemeClr val="tx1"/>
                </a:solidFill>
              </a:rPr>
              <a:t>Thanks for telling me what to do. </a:t>
            </a:r>
          </a:p>
        </p:txBody>
      </p:sp>
      <p:pic>
        <p:nvPicPr>
          <p:cNvPr id="13"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2928759"/>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ular Callout 13"/>
          <p:cNvSpPr/>
          <p:nvPr/>
        </p:nvSpPr>
        <p:spPr>
          <a:xfrm>
            <a:off x="2402060" y="220661"/>
            <a:ext cx="9547828" cy="4273375"/>
          </a:xfrm>
          <a:prstGeom prst="wedgeRectCallout">
            <a:avLst>
              <a:gd name="adj1" fmla="val -49361"/>
              <a:gd name="adj2" fmla="val 6759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chemeClr val="tx1"/>
                </a:solidFill>
              </a:rPr>
              <a:t>Why in times of disaster like Earthquake we need to be prepared? </a:t>
            </a:r>
          </a:p>
        </p:txBody>
      </p:sp>
      <p:sp>
        <p:nvSpPr>
          <p:cNvPr id="15" name="Rectangular Callout 14"/>
          <p:cNvSpPr/>
          <p:nvPr/>
        </p:nvSpPr>
        <p:spPr>
          <a:xfrm>
            <a:off x="2402060" y="220661"/>
            <a:ext cx="9547828" cy="4273375"/>
          </a:xfrm>
          <a:prstGeom prst="wedgeRectCallout">
            <a:avLst>
              <a:gd name="adj1" fmla="val -49361"/>
              <a:gd name="adj2" fmla="val 6759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chemeClr val="tx1"/>
                </a:solidFill>
              </a:rPr>
              <a:t>This time we can use all the given treasures we collect in each mission we encounter. </a:t>
            </a:r>
          </a:p>
        </p:txBody>
      </p:sp>
    </p:spTree>
    <p:extLst>
      <p:ext uri="{BB962C8B-B14F-4D97-AF65-F5344CB8AC3E}">
        <p14:creationId xmlns:p14="http://schemas.microsoft.com/office/powerpoint/2010/main" val="213373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ounded Rectangular Callout 3"/>
          <p:cNvSpPr/>
          <p:nvPr/>
        </p:nvSpPr>
        <p:spPr>
          <a:xfrm>
            <a:off x="391886" y="261257"/>
            <a:ext cx="7931019" cy="3657600"/>
          </a:xfrm>
          <a:prstGeom prst="wedgeRoundRectCallout">
            <a:avLst>
              <a:gd name="adj1" fmla="val 59648"/>
              <a:gd name="adj2" fmla="val 79590"/>
              <a:gd name="adj3" fmla="val 1666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ln>
                  <a:solidFill>
                    <a:sysClr val="windowText" lastClr="000000"/>
                  </a:solidFill>
                </a:ln>
                <a:solidFill>
                  <a:schemeClr val="tx1"/>
                </a:solidFill>
              </a:rPr>
              <a:t>I challenge you if you can survive my last attack.</a:t>
            </a:r>
          </a:p>
        </p:txBody>
      </p:sp>
      <p:pic>
        <p:nvPicPr>
          <p:cNvPr id="2050" name="Picture 2" descr="C:\Users\mhervz\Desktop\EARTHQUAKE GAME\AW400599_1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25747" y="2421171"/>
            <a:ext cx="4836367" cy="4772731"/>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ular Callout 6"/>
          <p:cNvSpPr/>
          <p:nvPr/>
        </p:nvSpPr>
        <p:spPr>
          <a:xfrm>
            <a:off x="391886" y="274638"/>
            <a:ext cx="8575651" cy="3644220"/>
          </a:xfrm>
          <a:prstGeom prst="wedgeRoundRectCallout">
            <a:avLst>
              <a:gd name="adj1" fmla="val 52569"/>
              <a:gd name="adj2" fmla="val 84853"/>
              <a:gd name="adj3" fmla="val 1666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ln>
                  <a:solidFill>
                    <a:sysClr val="windowText" lastClr="000000"/>
                  </a:solidFill>
                </a:ln>
                <a:solidFill>
                  <a:schemeClr val="tx1"/>
                </a:solidFill>
              </a:rPr>
              <a:t>Your mission is to identify the things you must consider before , during and after an earthquake .</a:t>
            </a:r>
          </a:p>
        </p:txBody>
      </p:sp>
    </p:spTree>
    <p:extLst>
      <p:ext uri="{BB962C8B-B14F-4D97-AF65-F5344CB8AC3E}">
        <p14:creationId xmlns:p14="http://schemas.microsoft.com/office/powerpoint/2010/main" val="56733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46111" y="900283"/>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1. Click your answer below</a:t>
            </a:r>
          </a:p>
          <a:p>
            <a:pPr algn="ctr"/>
            <a:r>
              <a:rPr lang="en-US" sz="5400" b="1" dirty="0">
                <a:ln>
                  <a:solidFill>
                    <a:sysClr val="windowText" lastClr="000000"/>
                  </a:solidFill>
                </a:ln>
                <a:solidFill>
                  <a:schemeClr val="tx1"/>
                </a:solidFill>
              </a:rPr>
              <a:t>What must you consider before an earthquake?</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
        <p:nvSpPr>
          <p:cNvPr id="6" name="Rectangle 5"/>
          <p:cNvSpPr/>
          <p:nvPr/>
        </p:nvSpPr>
        <p:spPr>
          <a:xfrm>
            <a:off x="0" y="-100575"/>
            <a:ext cx="7205883"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STAGE 1: Discovery Time</a:t>
            </a:r>
          </a:p>
        </p:txBody>
      </p:sp>
      <p:sp>
        <p:nvSpPr>
          <p:cNvPr id="10" name="Action Button: Forward or Next 9">
            <a:hlinkClick r:id="" action="ppaction://hlinkshowjump?jump=nextslide" highlightClick="1"/>
          </p:cNvPr>
          <p:cNvSpPr/>
          <p:nvPr/>
        </p:nvSpPr>
        <p:spPr>
          <a:xfrm>
            <a:off x="698557" y="5095877"/>
            <a:ext cx="4944081" cy="1535593"/>
          </a:xfrm>
          <a:prstGeom prst="actionButtonForwardNex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n>
                  <a:solidFill>
                    <a:sysClr val="windowText" lastClr="000000"/>
                  </a:solidFill>
                </a:ln>
                <a:solidFill>
                  <a:sysClr val="windowText" lastClr="000000"/>
                </a:solidFill>
              </a:rPr>
              <a:t>Duck , Cover, Hold</a:t>
            </a:r>
          </a:p>
        </p:txBody>
      </p:sp>
      <p:sp>
        <p:nvSpPr>
          <p:cNvPr id="11" name="Action Button: Forward or Next 10">
            <a:hlinkClick r:id="rId4" action="ppaction://hlinksldjump" highlightClick="1"/>
          </p:cNvPr>
          <p:cNvSpPr/>
          <p:nvPr/>
        </p:nvSpPr>
        <p:spPr>
          <a:xfrm>
            <a:off x="698558" y="3179112"/>
            <a:ext cx="4944081" cy="1616754"/>
          </a:xfrm>
          <a:prstGeom prst="actionButtonForwardNex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n>
                  <a:solidFill>
                    <a:sysClr val="windowText" lastClr="000000"/>
                  </a:solidFill>
                </a:ln>
                <a:solidFill>
                  <a:sysClr val="windowText" lastClr="000000"/>
                </a:solidFill>
              </a:rPr>
              <a:t>Prepare a 72 hour survival kit</a:t>
            </a:r>
          </a:p>
        </p:txBody>
      </p:sp>
      <p:pic>
        <p:nvPicPr>
          <p:cNvPr id="14" name="Picture 6" descr="C:\Users\mhervz\Desktop\EARTHQUAKE GAME\kissclipart-earthquake-drill-needs-clipart-lombok-earthquake-c-65363b35aa90c2f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0713" y="3465411"/>
            <a:ext cx="5274876" cy="3009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09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526"/>
            <a:ext cx="12192000" cy="6846474"/>
          </a:xfrm>
        </p:spPr>
      </p:pic>
      <p:sp>
        <p:nvSpPr>
          <p:cNvPr id="17" name="Action Button: Back or Previous 16">
            <a:hlinkClick r:id="rId3" action="ppaction://hlinksldjump" highlightClick="1"/>
          </p:cNvPr>
          <p:cNvSpPr/>
          <p:nvPr/>
        </p:nvSpPr>
        <p:spPr>
          <a:xfrm>
            <a:off x="2029968" y="1853248"/>
            <a:ext cx="8132064" cy="297484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t>NICE TRY </a:t>
            </a:r>
          </a:p>
          <a:p>
            <a:pPr algn="ctr"/>
            <a:r>
              <a:rPr lang="en-US" sz="8800" b="1" dirty="0"/>
              <a:t>THINK  AGAIN</a:t>
            </a: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924" y="0"/>
            <a:ext cx="4105275" cy="2243320"/>
          </a:xfrm>
          <a:prstGeom prst="rect">
            <a:avLst/>
          </a:prstGeom>
        </p:spPr>
      </p:pic>
    </p:spTree>
    <p:extLst>
      <p:ext uri="{BB962C8B-B14F-4D97-AF65-F5344CB8AC3E}">
        <p14:creationId xmlns:p14="http://schemas.microsoft.com/office/powerpoint/2010/main" val="13074616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5"/>
            <a:ext cx="10972800" cy="1423534"/>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FLASHLIGHT</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609842" y="3156258"/>
            <a:ext cx="10972800" cy="1423534"/>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IGHFLLASHT</a:t>
            </a:r>
            <a:endParaRPr lang="en-US" sz="115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81966" y="4828488"/>
            <a:ext cx="1775148" cy="177514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
        <p:nvSpPr>
          <p:cNvPr id="4" name="Rectangle 3"/>
          <p:cNvSpPr/>
          <p:nvPr/>
        </p:nvSpPr>
        <p:spPr>
          <a:xfrm>
            <a:off x="208789" y="170752"/>
            <a:ext cx="11774905" cy="643288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ln w="0"/>
                <a:solidFill>
                  <a:schemeClr val="tx1"/>
                </a:solidFill>
                <a:effectLst>
                  <a:outerShdw blurRad="38100" dist="19050" dir="2700000" algn="tl" rotWithShape="0">
                    <a:schemeClr val="dk1">
                      <a:alpha val="40000"/>
                    </a:schemeClr>
                  </a:outerShdw>
                </a:effectLst>
              </a:rPr>
              <a:t>Arrange the jumbled letter to identify the things inside the </a:t>
            </a:r>
            <a:r>
              <a:rPr lang="en-US" sz="8800" b="1" dirty="0">
                <a:ln w="0"/>
                <a:solidFill>
                  <a:schemeClr val="tx1"/>
                </a:solidFill>
                <a:effectLst>
                  <a:outerShdw blurRad="38100" dist="19050" dir="2700000" algn="tl" rotWithShape="0">
                    <a:schemeClr val="dk1">
                      <a:alpha val="40000"/>
                    </a:schemeClr>
                  </a:outerShdw>
                </a:effectLst>
              </a:rPr>
              <a:t>72 hour survival kit bag</a:t>
            </a:r>
            <a:r>
              <a:rPr lang="en-US" sz="8800" dirty="0">
                <a:ln w="0"/>
                <a:solidFill>
                  <a:schemeClr val="tx1"/>
                </a:solidFill>
                <a:effectLst>
                  <a:outerShdw blurRad="38100" dist="19050" dir="2700000" algn="tl" rotWithShape="0">
                    <a:schemeClr val="dk1">
                      <a:alpha val="40000"/>
                    </a:schemeClr>
                  </a:outerShdw>
                </a:effectLst>
              </a:rPr>
              <a:t>. </a:t>
            </a:r>
          </a:p>
        </p:txBody>
      </p:sp>
    </p:spTree>
    <p:extLst>
      <p:ext uri="{BB962C8B-B14F-4D97-AF65-F5344CB8AC3E}">
        <p14:creationId xmlns:p14="http://schemas.microsoft.com/office/powerpoint/2010/main" val="347526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5"/>
            <a:ext cx="10972800" cy="1423534"/>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WATER</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583140" y="3134616"/>
            <a:ext cx="10972800" cy="1423534"/>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RETAW</a:t>
            </a:r>
            <a:endParaRPr lang="en-US" sz="115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81966" y="4828488"/>
            <a:ext cx="1775148" cy="177514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423667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5"/>
            <a:ext cx="10972800" cy="1423534"/>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MONEY</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609842" y="3145586"/>
            <a:ext cx="10972800" cy="1423534"/>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YENOM</a:t>
            </a:r>
            <a:endParaRPr lang="en-US" sz="115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81966" y="4828488"/>
            <a:ext cx="1775148" cy="177514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155686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5"/>
            <a:ext cx="10972800" cy="1423534"/>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MEDICINE</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583140" y="3106055"/>
            <a:ext cx="10972800" cy="1423534"/>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DICMEINE</a:t>
            </a:r>
            <a:endParaRPr lang="en-US" sz="115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81966" y="4828488"/>
            <a:ext cx="1775148" cy="177514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208766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5"/>
            <a:ext cx="10972800" cy="1423534"/>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BATTERIES</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583140" y="3106055"/>
            <a:ext cx="10972800" cy="1423534"/>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TERBATIES</a:t>
            </a:r>
            <a:endParaRPr lang="en-US" sz="115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81966" y="4828488"/>
            <a:ext cx="1775148" cy="177514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221779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5"/>
            <a:ext cx="10972800" cy="1423534"/>
          </a:xfrm>
          <a:solidFill>
            <a:srgbClr val="92D050"/>
          </a:solidFill>
        </p:spPr>
        <p:txBody>
          <a:bodyPr>
            <a:noAutofit/>
          </a:bodyPr>
          <a:lstStyle/>
          <a:p>
            <a:r>
              <a:rPr lang="en-US" sz="66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IMPORTANT DOCUMENTS</a:t>
            </a:r>
            <a:endParaRPr lang="en-US" sz="66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583140" y="3145586"/>
            <a:ext cx="10972800" cy="1423534"/>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IRTAMPONT   MENTDOCUS</a:t>
            </a:r>
            <a:endParaRPr lang="en-US" sz="72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81966" y="4828488"/>
            <a:ext cx="1775148" cy="177514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167400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4"/>
            <a:ext cx="10972800" cy="1814679"/>
          </a:xfrm>
          <a:solidFill>
            <a:srgbClr val="92D050"/>
          </a:solidFill>
        </p:spPr>
        <p:txBody>
          <a:bodyPr>
            <a:noAutofit/>
          </a:bodyPr>
          <a:lstStyle/>
          <a:p>
            <a:r>
              <a:rPr lang="en-US" sz="80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READY TO EAT FOOD</a:t>
            </a:r>
            <a:endParaRPr lang="en-US" sz="80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609842" y="3101049"/>
            <a:ext cx="10972800" cy="1819683"/>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80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ADREY  TO  ATE  FDOO</a:t>
            </a:r>
            <a:endParaRPr lang="en-US" sz="80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229726" y="5531665"/>
            <a:ext cx="1326335" cy="13263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95697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4"/>
            <a:ext cx="10972800" cy="1814679"/>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CLOTHES</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609842" y="3106054"/>
            <a:ext cx="10972800" cy="1819683"/>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8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THECLOS</a:t>
            </a:r>
            <a:endParaRPr lang="en-US" sz="138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229726" y="5531665"/>
            <a:ext cx="1326335" cy="13263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14519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4"/>
            <a:ext cx="10972800" cy="1814679"/>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WHISTLE</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609842" y="3147269"/>
            <a:ext cx="10972800" cy="1819683"/>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8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STLWHIE</a:t>
            </a:r>
            <a:endParaRPr lang="en-US" sz="138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229726" y="5531665"/>
            <a:ext cx="1326335" cy="13263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176674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4"/>
            <a:ext cx="10972800" cy="1814679"/>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RADIO</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583140" y="3162344"/>
            <a:ext cx="10972800" cy="1819683"/>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8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ADRIO</a:t>
            </a:r>
            <a:endParaRPr lang="en-US" sz="138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229726" y="5531665"/>
            <a:ext cx="1326335" cy="13263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145928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mhervz\Desktop\EARTHQUAKE GAME\Taraz.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84" y="1572"/>
            <a:ext cx="12191516" cy="68614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842" y="3106054"/>
            <a:ext cx="10972800" cy="1814679"/>
          </a:xfrm>
          <a:solidFill>
            <a:srgbClr val="92D050"/>
          </a:solidFill>
        </p:spPr>
        <p:txBody>
          <a:bodyPr>
            <a:noAutofit/>
          </a:body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CELLPHONE</a:t>
            </a:r>
            <a:endParaRPr lang="en-US" sz="11500" b="1" dirty="0">
              <a:ln w="18415" cmpd="sng">
                <a:solidFill>
                  <a:sysClr val="windowText" lastClr="000000"/>
                </a:solidFill>
                <a:prstDash val="solid"/>
              </a:ln>
              <a:latin typeface="Aharoni" pitchFamily="2" charset="-79"/>
              <a:cs typeface="Aharoni" pitchFamily="2" charset="-79"/>
            </a:endParaRPr>
          </a:p>
        </p:txBody>
      </p:sp>
      <p:sp>
        <p:nvSpPr>
          <p:cNvPr id="7" name="Title 1"/>
          <p:cNvSpPr txBox="1">
            <a:spLocks/>
          </p:cNvSpPr>
          <p:nvPr/>
        </p:nvSpPr>
        <p:spPr>
          <a:xfrm>
            <a:off x="609842" y="3162344"/>
            <a:ext cx="10972800" cy="1819683"/>
          </a:xfrm>
          <a:prstGeom prst="rect">
            <a:avLst/>
          </a:prstGeom>
          <a:solidFill>
            <a:srgbClr val="92D05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500" b="1" dirty="0">
                <a:ln w="18415" cmpd="sng">
                  <a:solidFill>
                    <a:sysClr val="windowText" lastClr="000000"/>
                  </a:solidFill>
                  <a:prstDash val="solid"/>
                </a:ln>
                <a:solidFill>
                  <a:srgbClr val="FFFFFF"/>
                </a:solidFill>
                <a:effectLst>
                  <a:outerShdw blurRad="63500" dir="3600000" algn="tl" rotWithShape="0">
                    <a:srgbClr val="000000">
                      <a:alpha val="70000"/>
                    </a:srgbClr>
                  </a:outerShdw>
                </a:effectLst>
                <a:latin typeface="Aharoni" pitchFamily="2" charset="-79"/>
                <a:cs typeface="Aharoni" pitchFamily="2" charset="-79"/>
              </a:rPr>
              <a:t>CEPHOLLNE</a:t>
            </a:r>
            <a:endParaRPr lang="en-US" sz="13800" b="1" dirty="0">
              <a:ln w="18415" cmpd="sng">
                <a:solidFill>
                  <a:sysClr val="windowText" lastClr="000000"/>
                </a:solidFill>
                <a:prstDash val="solid"/>
              </a:ln>
              <a:latin typeface="Aharoni" pitchFamily="2" charset="-79"/>
              <a:cs typeface="Aharoni" pitchFamily="2" charset="-79"/>
            </a:endParaRPr>
          </a:p>
        </p:txBody>
      </p:sp>
      <p:pic>
        <p:nvPicPr>
          <p:cNvPr id="8" name="Picture 2" descr="C:\Users\mhervz\Desktop\EARTHQUAKE GAME\Pxl7.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229726" y="5531665"/>
            <a:ext cx="1326335" cy="13263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02596" y="670005"/>
            <a:ext cx="10533888" cy="217668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a:p>
            <a:pPr algn="ctr"/>
            <a:r>
              <a:rPr lang="en-US" sz="2800" b="1" dirty="0">
                <a:ln>
                  <a:solidFill>
                    <a:sysClr val="windowText" lastClr="000000"/>
                  </a:solidFill>
                </a:ln>
                <a:solidFill>
                  <a:schemeClr val="tx1"/>
                </a:solidFill>
              </a:rPr>
              <a:t>QUESTION 2. Click your answer below</a:t>
            </a:r>
          </a:p>
          <a:p>
            <a:pPr algn="ctr"/>
            <a:r>
              <a:rPr lang="en-US" sz="5400" b="1" dirty="0">
                <a:ln>
                  <a:solidFill>
                    <a:sysClr val="windowText" lastClr="000000"/>
                  </a:solidFill>
                </a:ln>
                <a:solidFill>
                  <a:schemeClr val="tx1"/>
                </a:solidFill>
              </a:rPr>
              <a:t>What are the things to prepare in 72 hour survival kit?</a:t>
            </a:r>
          </a:p>
          <a:p>
            <a:pPr algn="ctr"/>
            <a:endParaRPr lang="en-US" sz="2800" b="1" dirty="0">
              <a:ln>
                <a:solidFill>
                  <a:sysClr val="windowText" lastClr="000000"/>
                </a:solidFill>
              </a:ln>
              <a:solidFill>
                <a:schemeClr val="tx1"/>
              </a:solidFill>
            </a:endParaRPr>
          </a:p>
          <a:p>
            <a:pPr algn="ctr"/>
            <a:endParaRPr lang="en-US" sz="2800" b="1" dirty="0">
              <a:ln>
                <a:solidFill>
                  <a:sysClr val="windowText" lastClr="000000"/>
                </a:solidFill>
              </a:ln>
              <a:solidFill>
                <a:schemeClr val="tx1"/>
              </a:solidFill>
            </a:endParaRPr>
          </a:p>
        </p:txBody>
      </p:sp>
    </p:spTree>
    <p:extLst>
      <p:ext uri="{BB962C8B-B14F-4D97-AF65-F5344CB8AC3E}">
        <p14:creationId xmlns:p14="http://schemas.microsoft.com/office/powerpoint/2010/main" val="92119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Users\mhervz\Desktop\EARTHQUAKE GAME\d5b5e58218b9a5af11ea539681c4072c-earthquake-preparedness-kit-hurricane-preparedne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5010" y="114217"/>
            <a:ext cx="6801852" cy="64516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mhervz\Desktop\EARTHQUAKE GAME\AS0003877_05.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534400" y="3568196"/>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ular Callout 7"/>
          <p:cNvSpPr/>
          <p:nvPr/>
        </p:nvSpPr>
        <p:spPr>
          <a:xfrm>
            <a:off x="2294021" y="601895"/>
            <a:ext cx="9512969" cy="3065424"/>
          </a:xfrm>
          <a:prstGeom prst="wedgeRectCallout">
            <a:avLst>
              <a:gd name="adj1" fmla="val 24306"/>
              <a:gd name="adj2" fmla="val 104955"/>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Those materials must consider in your 72 hours survival bag , can you still recall it one by one?.</a:t>
            </a:r>
          </a:p>
        </p:txBody>
      </p:sp>
      <p:sp>
        <p:nvSpPr>
          <p:cNvPr id="9" name="Rectangular Callout 8"/>
          <p:cNvSpPr/>
          <p:nvPr/>
        </p:nvSpPr>
        <p:spPr>
          <a:xfrm>
            <a:off x="2294021" y="601895"/>
            <a:ext cx="9512969" cy="3179491"/>
          </a:xfrm>
          <a:prstGeom prst="wedgeRectCallout">
            <a:avLst>
              <a:gd name="adj1" fmla="val 24306"/>
              <a:gd name="adj2" fmla="val 104955"/>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Now we know what must inside our 72 hours survival bag .</a:t>
            </a:r>
          </a:p>
          <a:p>
            <a:pPr algn="ctr"/>
            <a:r>
              <a:rPr lang="en-US" sz="5400" dirty="0">
                <a:solidFill>
                  <a:schemeClr val="tx1"/>
                </a:solidFill>
              </a:rPr>
              <a:t> We must prepare now for each member of our family.</a:t>
            </a:r>
          </a:p>
        </p:txBody>
      </p:sp>
      <p:sp>
        <p:nvSpPr>
          <p:cNvPr id="10" name="Rectangular Callout 9"/>
          <p:cNvSpPr/>
          <p:nvPr/>
        </p:nvSpPr>
        <p:spPr>
          <a:xfrm>
            <a:off x="2294020" y="601895"/>
            <a:ext cx="9512969" cy="3179491"/>
          </a:xfrm>
          <a:prstGeom prst="wedgeRectCallout">
            <a:avLst>
              <a:gd name="adj1" fmla="val 24306"/>
              <a:gd name="adj2" fmla="val 104955"/>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Please get some pictures of while you are doing this together with each of your family members and post it to share awareness.</a:t>
            </a:r>
          </a:p>
        </p:txBody>
      </p:sp>
    </p:spTree>
    <p:extLst>
      <p:ext uri="{BB962C8B-B14F-4D97-AF65-F5344CB8AC3E}">
        <p14:creationId xmlns:p14="http://schemas.microsoft.com/office/powerpoint/2010/main" val="25392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3568196"/>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p:cNvSpPr/>
          <p:nvPr/>
        </p:nvSpPr>
        <p:spPr>
          <a:xfrm>
            <a:off x="737936" y="353239"/>
            <a:ext cx="9208169" cy="3994172"/>
          </a:xfrm>
          <a:prstGeom prst="wedgeRectCallout">
            <a:avLst>
              <a:gd name="adj1" fmla="val 45055"/>
              <a:gd name="adj2" fmla="val 8659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Do you know Emergency Exit Floor Plan at your area ?</a:t>
            </a:r>
          </a:p>
        </p:txBody>
      </p:sp>
      <p:sp>
        <p:nvSpPr>
          <p:cNvPr id="9" name="Rectangular Callout 8"/>
          <p:cNvSpPr/>
          <p:nvPr/>
        </p:nvSpPr>
        <p:spPr>
          <a:xfrm>
            <a:off x="737936" y="353239"/>
            <a:ext cx="9208169" cy="3994172"/>
          </a:xfrm>
          <a:prstGeom prst="wedgeRectCallout">
            <a:avLst>
              <a:gd name="adj1" fmla="val 45055"/>
              <a:gd name="adj2" fmla="val 8659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tx1"/>
                </a:solidFill>
              </a:rPr>
              <a:t>Aside from this , can you give other things to consider </a:t>
            </a:r>
            <a:r>
              <a:rPr lang="en-US" sz="6000" b="1" dirty="0">
                <a:solidFill>
                  <a:schemeClr val="tx1"/>
                </a:solidFill>
              </a:rPr>
              <a:t>before an earthquake </a:t>
            </a:r>
            <a:r>
              <a:rPr lang="en-US" sz="6000" dirty="0">
                <a:solidFill>
                  <a:schemeClr val="tx1"/>
                </a:solidFill>
              </a:rPr>
              <a:t>may occur?</a:t>
            </a:r>
          </a:p>
        </p:txBody>
      </p:sp>
      <p:sp>
        <p:nvSpPr>
          <p:cNvPr id="7" name="Rectangular Callout 6"/>
          <p:cNvSpPr/>
          <p:nvPr/>
        </p:nvSpPr>
        <p:spPr>
          <a:xfrm>
            <a:off x="737936" y="353239"/>
            <a:ext cx="9208169" cy="3994172"/>
          </a:xfrm>
          <a:prstGeom prst="wedgeRectCallout">
            <a:avLst>
              <a:gd name="adj1" fmla="val 45055"/>
              <a:gd name="adj2" fmla="val 8659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tx1"/>
                </a:solidFill>
              </a:rPr>
              <a:t>We also need to know the local emergency hotline in our community .</a:t>
            </a:r>
          </a:p>
        </p:txBody>
      </p:sp>
      <p:sp>
        <p:nvSpPr>
          <p:cNvPr id="8" name="Rectangular Callout 7"/>
          <p:cNvSpPr/>
          <p:nvPr/>
        </p:nvSpPr>
        <p:spPr>
          <a:xfrm>
            <a:off x="737936" y="353239"/>
            <a:ext cx="9208169" cy="3994172"/>
          </a:xfrm>
          <a:prstGeom prst="wedgeRectCallout">
            <a:avLst>
              <a:gd name="adj1" fmla="val 45055"/>
              <a:gd name="adj2" fmla="val 8659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tx1"/>
                </a:solidFill>
              </a:rPr>
              <a:t>Can you give me emergency hotline on your area  ?</a:t>
            </a:r>
          </a:p>
        </p:txBody>
      </p:sp>
    </p:spTree>
    <p:extLst>
      <p:ext uri="{BB962C8B-B14F-4D97-AF65-F5344CB8AC3E}">
        <p14:creationId xmlns:p14="http://schemas.microsoft.com/office/powerpoint/2010/main" val="320558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7" grpId="0" animBg="1"/>
      <p:bldP spid="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C:\Users\mhervz\Desktop\EARTHQUAKE GAME\Screenshot_20191026_161421.jpg"/>
          <p:cNvPicPr>
            <a:picLocks noChangeAspect="1" noChangeArrowheads="1"/>
          </p:cNvPicPr>
          <p:nvPr/>
        </p:nvPicPr>
        <p:blipFill rotWithShape="1">
          <a:blip r:embed="rId2">
            <a:extLst>
              <a:ext uri="{28A0092B-C50C-407E-A947-70E740481C1C}">
                <a14:useLocalDpi xmlns:a14="http://schemas.microsoft.com/office/drawing/2010/main" val="0"/>
              </a:ext>
            </a:extLst>
          </a:blip>
          <a:srcRect l="7587" t="70781" r="7211" b="5049"/>
          <a:stretch/>
        </p:blipFill>
        <p:spPr bwMode="auto">
          <a:xfrm>
            <a:off x="0" y="274638"/>
            <a:ext cx="11904956" cy="6583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6179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Autofit/>
          </a:bodyPr>
          <a:lstStyle/>
          <a:p>
            <a:r>
              <a:rPr lang="en-US" sz="8000" dirty="0">
                <a:ln w="0"/>
                <a:effectLst>
                  <a:outerShdw blurRad="38100" dist="19050" dir="2700000" algn="tl" rotWithShape="0">
                    <a:schemeClr val="dk1">
                      <a:alpha val="40000"/>
                    </a:schemeClr>
                  </a:outerShdw>
                </a:effectLst>
              </a:rPr>
              <a:t>BRAIN BLAST</a:t>
            </a:r>
          </a:p>
        </p:txBody>
      </p:sp>
      <p:sp>
        <p:nvSpPr>
          <p:cNvPr id="3" name="Content Placeholder 2"/>
          <p:cNvSpPr>
            <a:spLocks noGrp="1"/>
          </p:cNvSpPr>
          <p:nvPr>
            <p:ph idx="1"/>
          </p:nvPr>
        </p:nvSpPr>
        <p:spPr/>
        <p:txBody>
          <a:bodyPr/>
          <a:lstStyle/>
          <a:p>
            <a:endParaRPr lang="en-US"/>
          </a:p>
        </p:txBody>
      </p:sp>
      <p:pic>
        <p:nvPicPr>
          <p:cNvPr id="4" name="Picture 4" descr="C:\Users\mhervz\Desktop\EARTHQUAKE GAME\Screenshot_20191026_161410.jpg"/>
          <p:cNvPicPr>
            <a:picLocks noChangeAspect="1" noChangeArrowheads="1"/>
          </p:cNvPicPr>
          <p:nvPr/>
        </p:nvPicPr>
        <p:blipFill rotWithShape="1">
          <a:blip r:embed="rId2">
            <a:extLst>
              <a:ext uri="{28A0092B-C50C-407E-A947-70E740481C1C}">
                <a14:useLocalDpi xmlns:a14="http://schemas.microsoft.com/office/drawing/2010/main" val="0"/>
              </a:ext>
            </a:extLst>
          </a:blip>
          <a:srcRect t="10158" r="2857" b="71561"/>
          <a:stretch/>
        </p:blipFill>
        <p:spPr bwMode="auto">
          <a:xfrm>
            <a:off x="609600" y="1600201"/>
            <a:ext cx="11068250" cy="43193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mhervz\Desktop\EARTHQUAKE GAME\Screenshot_20191026_161410.jpg"/>
          <p:cNvPicPr>
            <a:picLocks noChangeAspect="1" noChangeArrowheads="1"/>
          </p:cNvPicPr>
          <p:nvPr/>
        </p:nvPicPr>
        <p:blipFill rotWithShape="1">
          <a:blip r:embed="rId2">
            <a:extLst>
              <a:ext uri="{28A0092B-C50C-407E-A947-70E740481C1C}">
                <a14:useLocalDpi xmlns:a14="http://schemas.microsoft.com/office/drawing/2010/main" val="0"/>
              </a:ext>
            </a:extLst>
          </a:blip>
          <a:srcRect l="7451" t="30742" r="7030" b="57376"/>
          <a:stretch/>
        </p:blipFill>
        <p:spPr bwMode="auto">
          <a:xfrm>
            <a:off x="481263" y="1844842"/>
            <a:ext cx="11421176" cy="45078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mhervz\Desktop\EARTHQUAKE GAME\Screenshot_20191026_161410.jpg"/>
          <p:cNvPicPr>
            <a:picLocks noChangeAspect="1" noChangeArrowheads="1"/>
          </p:cNvPicPr>
          <p:nvPr/>
        </p:nvPicPr>
        <p:blipFill rotWithShape="1">
          <a:blip r:embed="rId2">
            <a:extLst>
              <a:ext uri="{28A0092B-C50C-407E-A947-70E740481C1C}">
                <a14:useLocalDpi xmlns:a14="http://schemas.microsoft.com/office/drawing/2010/main" val="0"/>
              </a:ext>
            </a:extLst>
          </a:blip>
          <a:srcRect l="7461" t="43544" r="7152" b="43929"/>
          <a:stretch/>
        </p:blipFill>
        <p:spPr bwMode="auto">
          <a:xfrm>
            <a:off x="481263" y="1600201"/>
            <a:ext cx="11403726" cy="49770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mhervz\Desktop\EARTHQUAKE GAME\Screenshot_20191026_161410.jpg"/>
          <p:cNvPicPr>
            <a:picLocks noChangeAspect="1" noChangeArrowheads="1"/>
          </p:cNvPicPr>
          <p:nvPr/>
        </p:nvPicPr>
        <p:blipFill rotWithShape="1">
          <a:blip r:embed="rId2">
            <a:extLst>
              <a:ext uri="{28A0092B-C50C-407E-A947-70E740481C1C}">
                <a14:useLocalDpi xmlns:a14="http://schemas.microsoft.com/office/drawing/2010/main" val="0"/>
              </a:ext>
            </a:extLst>
          </a:blip>
          <a:srcRect l="7942" t="57716" r="6671" b="29757"/>
          <a:stretch/>
        </p:blipFill>
        <p:spPr bwMode="auto">
          <a:xfrm>
            <a:off x="609600" y="1600201"/>
            <a:ext cx="11403726" cy="49770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Users\mhervz\Desktop\EARTHQUAKE GAME\Screenshot_20191026_161410.jpg"/>
          <p:cNvPicPr>
            <a:picLocks noChangeAspect="1" noChangeArrowheads="1"/>
          </p:cNvPicPr>
          <p:nvPr/>
        </p:nvPicPr>
        <p:blipFill rotWithShape="1">
          <a:blip r:embed="rId2">
            <a:extLst>
              <a:ext uri="{28A0092B-C50C-407E-A947-70E740481C1C}">
                <a14:useLocalDpi xmlns:a14="http://schemas.microsoft.com/office/drawing/2010/main" val="0"/>
              </a:ext>
            </a:extLst>
          </a:blip>
          <a:srcRect l="7701" t="72980" r="6912" b="10900"/>
          <a:stretch/>
        </p:blipFill>
        <p:spPr bwMode="auto">
          <a:xfrm>
            <a:off x="545432" y="1503949"/>
            <a:ext cx="11403726" cy="5257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1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3568196"/>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p:cNvSpPr/>
          <p:nvPr/>
        </p:nvSpPr>
        <p:spPr>
          <a:xfrm>
            <a:off x="737936" y="353239"/>
            <a:ext cx="9208169" cy="3994172"/>
          </a:xfrm>
          <a:prstGeom prst="wedgeRectCallout">
            <a:avLst>
              <a:gd name="adj1" fmla="val 45055"/>
              <a:gd name="adj2" fmla="val 8659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How about the things to remember </a:t>
            </a:r>
            <a:r>
              <a:rPr lang="en-US" sz="6600" b="1" u="sng" dirty="0">
                <a:solidFill>
                  <a:schemeClr val="tx1"/>
                </a:solidFill>
              </a:rPr>
              <a:t>DURING AN EARTHQUAKE</a:t>
            </a:r>
            <a:r>
              <a:rPr lang="en-US" sz="6600" dirty="0">
                <a:solidFill>
                  <a:schemeClr val="tx1"/>
                </a:solidFill>
              </a:rPr>
              <a:t>?</a:t>
            </a:r>
          </a:p>
        </p:txBody>
      </p:sp>
    </p:spTree>
    <p:extLst>
      <p:ext uri="{BB962C8B-B14F-4D97-AF65-F5344CB8AC3E}">
        <p14:creationId xmlns:p14="http://schemas.microsoft.com/office/powerpoint/2010/main" val="330601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600" dirty="0"/>
              <a:t>What does the pictures tell us to do </a:t>
            </a:r>
            <a:r>
              <a:rPr lang="en-US" sz="6600" b="1" dirty="0"/>
              <a:t>DURING</a:t>
            </a:r>
            <a:r>
              <a:rPr lang="en-US" sz="6600" dirty="0"/>
              <a:t> an earthquake?</a:t>
            </a:r>
          </a:p>
        </p:txBody>
      </p:sp>
      <p:sp>
        <p:nvSpPr>
          <p:cNvPr id="3" name="Content Placeholder 2"/>
          <p:cNvSpPr>
            <a:spLocks noGrp="1"/>
          </p:cNvSpPr>
          <p:nvPr>
            <p:ph idx="1"/>
          </p:nvPr>
        </p:nvSpPr>
        <p:spPr/>
        <p:txBody>
          <a:bodyPr/>
          <a:lstStyle/>
          <a:p>
            <a:endParaRPr lang="en-US" dirty="0"/>
          </a:p>
        </p:txBody>
      </p:sp>
      <p:pic>
        <p:nvPicPr>
          <p:cNvPr id="11267" name="Picture 3" descr="C:\Users\mhervz\Desktop\EARTHQUAKE GAME\Q2AG.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69463" y="2338196"/>
            <a:ext cx="5209926" cy="3787967"/>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6483" y="2338197"/>
            <a:ext cx="5085957" cy="3787968"/>
          </a:xfrm>
          <a:prstGeom prst="rect">
            <a:avLst/>
          </a:prstGeom>
        </p:spPr>
      </p:pic>
      <p:sp>
        <p:nvSpPr>
          <p:cNvPr id="5" name="Rectangular Callout 4"/>
          <p:cNvSpPr/>
          <p:nvPr/>
        </p:nvSpPr>
        <p:spPr>
          <a:xfrm>
            <a:off x="962526" y="1903516"/>
            <a:ext cx="4828674" cy="1513452"/>
          </a:xfrm>
          <a:prstGeom prst="wedgeRectCallout">
            <a:avLst>
              <a:gd name="adj1" fmla="val 14977"/>
              <a:gd name="adj2" fmla="val 97476"/>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Be alert but don’t PANIC when we encounter earthquake .</a:t>
            </a:r>
          </a:p>
        </p:txBody>
      </p:sp>
      <p:sp>
        <p:nvSpPr>
          <p:cNvPr id="15" name="Rectangular Callout 14"/>
          <p:cNvSpPr/>
          <p:nvPr/>
        </p:nvSpPr>
        <p:spPr>
          <a:xfrm>
            <a:off x="6396483" y="1903516"/>
            <a:ext cx="5085957" cy="1513452"/>
          </a:xfrm>
          <a:prstGeom prst="wedgeRectCallout">
            <a:avLst>
              <a:gd name="adj1" fmla="val 12951"/>
              <a:gd name="adj2" fmla="val 102409"/>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We must look for strong object that can protect us from falling things.</a:t>
            </a:r>
          </a:p>
        </p:txBody>
      </p:sp>
    </p:spTree>
    <p:extLst>
      <p:ext uri="{BB962C8B-B14F-4D97-AF65-F5344CB8AC3E}">
        <p14:creationId xmlns:p14="http://schemas.microsoft.com/office/powerpoint/2010/main" val="1772389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a:spLocks noGrp="1"/>
          </p:cNvSpPr>
          <p:nvPr>
            <p:ph type="title"/>
          </p:nvPr>
        </p:nvSpPr>
        <p:spPr/>
        <p:txBody>
          <a:bodyPr>
            <a:noAutofit/>
          </a:bodyPr>
          <a:lstStyle/>
          <a:p>
            <a:r>
              <a:rPr lang="en-US" sz="4800" dirty="0"/>
              <a:t>Try to identify what does the picture tell us to do </a:t>
            </a:r>
            <a:r>
              <a:rPr lang="en-US" sz="4800" b="1" dirty="0"/>
              <a:t>DURING</a:t>
            </a:r>
            <a:r>
              <a:rPr lang="en-US" sz="4800" dirty="0"/>
              <a:t> an earthquake?</a:t>
            </a:r>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34065" t="34428" r="33602" b="37572"/>
          <a:stretch/>
        </p:blipFill>
        <p:spPr>
          <a:xfrm>
            <a:off x="994610" y="1838065"/>
            <a:ext cx="4219072" cy="4470662"/>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t="34667" r="67667" b="37333"/>
          <a:stretch/>
        </p:blipFill>
        <p:spPr>
          <a:xfrm>
            <a:off x="6392779" y="1908669"/>
            <a:ext cx="4219072" cy="4470662"/>
          </a:xfrm>
          <a:prstGeom prst="rect">
            <a:avLst/>
          </a:prstGeom>
        </p:spPr>
      </p:pic>
      <p:sp>
        <p:nvSpPr>
          <p:cNvPr id="11" name="Rectangle 10"/>
          <p:cNvSpPr/>
          <p:nvPr/>
        </p:nvSpPr>
        <p:spPr>
          <a:xfrm>
            <a:off x="850230" y="5062528"/>
            <a:ext cx="4363452" cy="13015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1</a:t>
            </a:r>
          </a:p>
        </p:txBody>
      </p:sp>
      <p:sp>
        <p:nvSpPr>
          <p:cNvPr id="12" name="Rectangle 11"/>
          <p:cNvSpPr/>
          <p:nvPr/>
        </p:nvSpPr>
        <p:spPr>
          <a:xfrm>
            <a:off x="6320589" y="5077831"/>
            <a:ext cx="4363452" cy="13015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2</a:t>
            </a:r>
          </a:p>
        </p:txBody>
      </p:sp>
    </p:spTree>
    <p:extLst>
      <p:ext uri="{BB962C8B-B14F-4D97-AF65-F5344CB8AC3E}">
        <p14:creationId xmlns:p14="http://schemas.microsoft.com/office/powerpoint/2010/main" val="117594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11"/>
                                        </p:tgtEl>
                                        <p:attrNameLst>
                                          <p:attrName>ppt_w</p:attrName>
                                        </p:attrNameLst>
                                      </p:cBhvr>
                                      <p:tavLst>
                                        <p:tav tm="0">
                                          <p:val>
                                            <p:strVal val="ppt_w"/>
                                          </p:val>
                                        </p:tav>
                                        <p:tav tm="100000">
                                          <p:val>
                                            <p:fltVal val="0"/>
                                          </p:val>
                                        </p:tav>
                                      </p:tavLst>
                                    </p:anim>
                                    <p:anim calcmode="lin" valueType="num">
                                      <p:cBhvr>
                                        <p:cTn id="7" dur="500"/>
                                        <p:tgtEl>
                                          <p:spTgt spid="11"/>
                                        </p:tgtEl>
                                        <p:attrNameLst>
                                          <p:attrName>ppt_h</p:attrName>
                                        </p:attrNameLst>
                                      </p:cBhvr>
                                      <p:tavLst>
                                        <p:tav tm="0">
                                          <p:val>
                                            <p:strVal val="ppt_h"/>
                                          </p:val>
                                        </p:tav>
                                        <p:tav tm="100000">
                                          <p:val>
                                            <p:fltVal val="0"/>
                                          </p:val>
                                        </p:tav>
                                      </p:tavLst>
                                    </p:anim>
                                    <p:animEffect transition="out" filter="fade">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12"/>
                                        </p:tgtEl>
                                        <p:attrNameLst>
                                          <p:attrName>ppt_w</p:attrName>
                                        </p:attrNameLst>
                                      </p:cBhvr>
                                      <p:tavLst>
                                        <p:tav tm="0">
                                          <p:val>
                                            <p:strVal val="ppt_w"/>
                                          </p:val>
                                        </p:tav>
                                        <p:tav tm="100000">
                                          <p:val>
                                            <p:fltVal val="0"/>
                                          </p:val>
                                        </p:tav>
                                      </p:tavLst>
                                    </p:anim>
                                    <p:anim calcmode="lin" valueType="num">
                                      <p:cBhvr>
                                        <p:cTn id="14" dur="500"/>
                                        <p:tgtEl>
                                          <p:spTgt spid="12"/>
                                        </p:tgtEl>
                                        <p:attrNameLst>
                                          <p:attrName>ppt_h</p:attrName>
                                        </p:attrNameLst>
                                      </p:cBhvr>
                                      <p:tavLst>
                                        <p:tav tm="0">
                                          <p:val>
                                            <p:strVal val="ppt_h"/>
                                          </p:val>
                                        </p:tav>
                                        <p:tav tm="100000">
                                          <p:val>
                                            <p:fltVal val="0"/>
                                          </p:val>
                                        </p:tav>
                                      </p:tavLst>
                                    </p:anim>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a:spLocks noGrp="1"/>
          </p:cNvSpPr>
          <p:nvPr>
            <p:ph type="title"/>
          </p:nvPr>
        </p:nvSpPr>
        <p:spPr/>
        <p:txBody>
          <a:bodyPr>
            <a:noAutofit/>
          </a:bodyPr>
          <a:lstStyle/>
          <a:p>
            <a:r>
              <a:rPr lang="en-US" sz="4800" dirty="0"/>
              <a:t>Try to identify what does the picture tell us to do </a:t>
            </a:r>
            <a:r>
              <a:rPr lang="en-US" sz="4800" b="1" dirty="0"/>
              <a:t>DURING</a:t>
            </a:r>
            <a:r>
              <a:rPr lang="en-US" sz="4800" dirty="0"/>
              <a:t> an earthquake?</a:t>
            </a:r>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68908" t="34429" r="-1241" b="37571"/>
          <a:stretch/>
        </p:blipFill>
        <p:spPr>
          <a:xfrm>
            <a:off x="994610" y="1838065"/>
            <a:ext cx="4219072" cy="4470662"/>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33868" t="62384" r="33800" b="1722"/>
          <a:stretch/>
        </p:blipFill>
        <p:spPr>
          <a:xfrm>
            <a:off x="6402804" y="1859306"/>
            <a:ext cx="4199021" cy="4504722"/>
          </a:xfrm>
          <a:prstGeom prst="rect">
            <a:avLst/>
          </a:prstGeom>
        </p:spPr>
      </p:pic>
      <p:sp>
        <p:nvSpPr>
          <p:cNvPr id="11" name="Rectangle 10"/>
          <p:cNvSpPr/>
          <p:nvPr/>
        </p:nvSpPr>
        <p:spPr>
          <a:xfrm>
            <a:off x="850230" y="5062528"/>
            <a:ext cx="4363452" cy="13015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3</a:t>
            </a:r>
          </a:p>
        </p:txBody>
      </p:sp>
      <p:sp>
        <p:nvSpPr>
          <p:cNvPr id="12" name="Rectangle 11"/>
          <p:cNvSpPr/>
          <p:nvPr/>
        </p:nvSpPr>
        <p:spPr>
          <a:xfrm>
            <a:off x="6320589" y="4915946"/>
            <a:ext cx="4363452" cy="1448082"/>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4</a:t>
            </a:r>
          </a:p>
        </p:txBody>
      </p:sp>
    </p:spTree>
    <p:extLst>
      <p:ext uri="{BB962C8B-B14F-4D97-AF65-F5344CB8AC3E}">
        <p14:creationId xmlns:p14="http://schemas.microsoft.com/office/powerpoint/2010/main" val="196195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11"/>
                                        </p:tgtEl>
                                        <p:attrNameLst>
                                          <p:attrName>ppt_w</p:attrName>
                                        </p:attrNameLst>
                                      </p:cBhvr>
                                      <p:tavLst>
                                        <p:tav tm="0">
                                          <p:val>
                                            <p:strVal val="ppt_w"/>
                                          </p:val>
                                        </p:tav>
                                        <p:tav tm="100000">
                                          <p:val>
                                            <p:fltVal val="0"/>
                                          </p:val>
                                        </p:tav>
                                      </p:tavLst>
                                    </p:anim>
                                    <p:anim calcmode="lin" valueType="num">
                                      <p:cBhvr>
                                        <p:cTn id="7" dur="500"/>
                                        <p:tgtEl>
                                          <p:spTgt spid="11"/>
                                        </p:tgtEl>
                                        <p:attrNameLst>
                                          <p:attrName>ppt_h</p:attrName>
                                        </p:attrNameLst>
                                      </p:cBhvr>
                                      <p:tavLst>
                                        <p:tav tm="0">
                                          <p:val>
                                            <p:strVal val="ppt_h"/>
                                          </p:val>
                                        </p:tav>
                                        <p:tav tm="100000">
                                          <p:val>
                                            <p:fltVal val="0"/>
                                          </p:val>
                                        </p:tav>
                                      </p:tavLst>
                                    </p:anim>
                                    <p:animEffect transition="out" filter="fade">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12"/>
                                        </p:tgtEl>
                                        <p:attrNameLst>
                                          <p:attrName>ppt_w</p:attrName>
                                        </p:attrNameLst>
                                      </p:cBhvr>
                                      <p:tavLst>
                                        <p:tav tm="0">
                                          <p:val>
                                            <p:strVal val="ppt_w"/>
                                          </p:val>
                                        </p:tav>
                                        <p:tav tm="100000">
                                          <p:val>
                                            <p:fltVal val="0"/>
                                          </p:val>
                                        </p:tav>
                                      </p:tavLst>
                                    </p:anim>
                                    <p:anim calcmode="lin" valueType="num">
                                      <p:cBhvr>
                                        <p:cTn id="14" dur="500"/>
                                        <p:tgtEl>
                                          <p:spTgt spid="12"/>
                                        </p:tgtEl>
                                        <p:attrNameLst>
                                          <p:attrName>ppt_h</p:attrName>
                                        </p:attrNameLst>
                                      </p:cBhvr>
                                      <p:tavLst>
                                        <p:tav tm="0">
                                          <p:val>
                                            <p:strVal val="ppt_h"/>
                                          </p:val>
                                        </p:tav>
                                        <p:tav tm="100000">
                                          <p:val>
                                            <p:fltVal val="0"/>
                                          </p:val>
                                        </p:tav>
                                      </p:tavLst>
                                    </p:anim>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a:spLocks noGrp="1"/>
          </p:cNvSpPr>
          <p:nvPr>
            <p:ph type="title"/>
          </p:nvPr>
        </p:nvSpPr>
        <p:spPr/>
        <p:txBody>
          <a:bodyPr>
            <a:noAutofit/>
          </a:bodyPr>
          <a:lstStyle/>
          <a:p>
            <a:r>
              <a:rPr lang="en-US" sz="4800" dirty="0"/>
              <a:t>Try to identify what does the picture tell us to do </a:t>
            </a:r>
            <a:r>
              <a:rPr lang="en-US" sz="4800" b="1" dirty="0"/>
              <a:t>DURING</a:t>
            </a:r>
            <a:r>
              <a:rPr lang="en-US" sz="4800" dirty="0"/>
              <a:t> an earthquake?</a:t>
            </a:r>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68227" t="62746" r="-560" b="2235"/>
          <a:stretch/>
        </p:blipFill>
        <p:spPr>
          <a:xfrm>
            <a:off x="850230" y="1851028"/>
            <a:ext cx="4363452" cy="4457699"/>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486" t="62983" r="67182" b="1246"/>
          <a:stretch/>
        </p:blipFill>
        <p:spPr>
          <a:xfrm>
            <a:off x="6392779" y="1908668"/>
            <a:ext cx="4291262" cy="4463563"/>
          </a:xfrm>
          <a:prstGeom prst="rect">
            <a:avLst/>
          </a:prstGeom>
        </p:spPr>
      </p:pic>
      <p:sp>
        <p:nvSpPr>
          <p:cNvPr id="11" name="Rectangle 10"/>
          <p:cNvSpPr/>
          <p:nvPr/>
        </p:nvSpPr>
        <p:spPr>
          <a:xfrm>
            <a:off x="850230" y="5062528"/>
            <a:ext cx="4363452" cy="13015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5</a:t>
            </a:r>
          </a:p>
        </p:txBody>
      </p:sp>
      <p:sp>
        <p:nvSpPr>
          <p:cNvPr id="12" name="Rectangle 11"/>
          <p:cNvSpPr/>
          <p:nvPr/>
        </p:nvSpPr>
        <p:spPr>
          <a:xfrm>
            <a:off x="6320589" y="4915946"/>
            <a:ext cx="4363452" cy="1448082"/>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6</a:t>
            </a:r>
          </a:p>
        </p:txBody>
      </p:sp>
    </p:spTree>
    <p:extLst>
      <p:ext uri="{BB962C8B-B14F-4D97-AF65-F5344CB8AC3E}">
        <p14:creationId xmlns:p14="http://schemas.microsoft.com/office/powerpoint/2010/main" val="270437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11"/>
                                        </p:tgtEl>
                                        <p:attrNameLst>
                                          <p:attrName>ppt_w</p:attrName>
                                        </p:attrNameLst>
                                      </p:cBhvr>
                                      <p:tavLst>
                                        <p:tav tm="0">
                                          <p:val>
                                            <p:strVal val="ppt_w"/>
                                          </p:val>
                                        </p:tav>
                                        <p:tav tm="100000">
                                          <p:val>
                                            <p:fltVal val="0"/>
                                          </p:val>
                                        </p:tav>
                                      </p:tavLst>
                                    </p:anim>
                                    <p:anim calcmode="lin" valueType="num">
                                      <p:cBhvr>
                                        <p:cTn id="7" dur="500"/>
                                        <p:tgtEl>
                                          <p:spTgt spid="11"/>
                                        </p:tgtEl>
                                        <p:attrNameLst>
                                          <p:attrName>ppt_h</p:attrName>
                                        </p:attrNameLst>
                                      </p:cBhvr>
                                      <p:tavLst>
                                        <p:tav tm="0">
                                          <p:val>
                                            <p:strVal val="ppt_h"/>
                                          </p:val>
                                        </p:tav>
                                        <p:tav tm="100000">
                                          <p:val>
                                            <p:fltVal val="0"/>
                                          </p:val>
                                        </p:tav>
                                      </p:tavLst>
                                    </p:anim>
                                    <p:animEffect transition="out" filter="fade">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12"/>
                                        </p:tgtEl>
                                        <p:attrNameLst>
                                          <p:attrName>ppt_w</p:attrName>
                                        </p:attrNameLst>
                                      </p:cBhvr>
                                      <p:tavLst>
                                        <p:tav tm="0">
                                          <p:val>
                                            <p:strVal val="ppt_w"/>
                                          </p:val>
                                        </p:tav>
                                        <p:tav tm="100000">
                                          <p:val>
                                            <p:fltVal val="0"/>
                                          </p:val>
                                        </p:tav>
                                      </p:tavLst>
                                    </p:anim>
                                    <p:anim calcmode="lin" valueType="num">
                                      <p:cBhvr>
                                        <p:cTn id="14" dur="500"/>
                                        <p:tgtEl>
                                          <p:spTgt spid="12"/>
                                        </p:tgtEl>
                                        <p:attrNameLst>
                                          <p:attrName>ppt_h</p:attrName>
                                        </p:attrNameLst>
                                      </p:cBhvr>
                                      <p:tavLst>
                                        <p:tav tm="0">
                                          <p:val>
                                            <p:strVal val="ppt_h"/>
                                          </p:val>
                                        </p:tav>
                                        <p:tav tm="100000">
                                          <p:val>
                                            <p:fltVal val="0"/>
                                          </p:val>
                                        </p:tav>
                                      </p:tavLst>
                                    </p:anim>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474200" y="3072896"/>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ular Callout 8"/>
          <p:cNvSpPr/>
          <p:nvPr/>
        </p:nvSpPr>
        <p:spPr>
          <a:xfrm>
            <a:off x="609599" y="58727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Can you tell me again the things to do during an earthquake? </a:t>
            </a:r>
          </a:p>
        </p:txBody>
      </p:sp>
      <p:sp>
        <p:nvSpPr>
          <p:cNvPr id="11" name="Rectangular Callout 10"/>
          <p:cNvSpPr/>
          <p:nvPr/>
        </p:nvSpPr>
        <p:spPr>
          <a:xfrm>
            <a:off x="609599" y="58727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rPr>
              <a:t>You’re really great.</a:t>
            </a:r>
          </a:p>
        </p:txBody>
      </p:sp>
    </p:spTree>
    <p:extLst>
      <p:ext uri="{BB962C8B-B14F-4D97-AF65-F5344CB8AC3E}">
        <p14:creationId xmlns:p14="http://schemas.microsoft.com/office/powerpoint/2010/main" val="405237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37700" y="3123696"/>
            <a:ext cx="2911303" cy="39475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731" y="495831"/>
            <a:ext cx="8246538" cy="5487696"/>
          </a:xfrm>
          <a:prstGeom prst="rect">
            <a:avLst/>
          </a:prstGeom>
        </p:spPr>
      </p:pic>
      <p:sp>
        <p:nvSpPr>
          <p:cNvPr id="10" name="Rectangular Callout 9"/>
          <p:cNvSpPr/>
          <p:nvPr/>
        </p:nvSpPr>
        <p:spPr>
          <a:xfrm>
            <a:off x="609600" y="274638"/>
            <a:ext cx="9246269" cy="4215365"/>
          </a:xfrm>
          <a:prstGeom prst="wedgeRectCallout">
            <a:avLst>
              <a:gd name="adj1" fmla="val 58433"/>
              <a:gd name="adj2" fmla="val 75461"/>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Do you know Emergency Exit Floor Plan at your school?</a:t>
            </a:r>
          </a:p>
        </p:txBody>
      </p:sp>
      <p:sp>
        <p:nvSpPr>
          <p:cNvPr id="11" name="Rectangular Callout 10"/>
          <p:cNvSpPr/>
          <p:nvPr/>
        </p:nvSpPr>
        <p:spPr>
          <a:xfrm>
            <a:off x="647700" y="283297"/>
            <a:ext cx="9208169" cy="4215365"/>
          </a:xfrm>
          <a:prstGeom prst="wedgeRectCallout">
            <a:avLst>
              <a:gd name="adj1" fmla="val 58295"/>
              <a:gd name="adj2" fmla="val 75461"/>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Do you have an Emergency Exit Floor Plan at home?</a:t>
            </a:r>
          </a:p>
        </p:txBody>
      </p:sp>
      <p:sp>
        <p:nvSpPr>
          <p:cNvPr id="12" name="Rectangular Callout 11"/>
          <p:cNvSpPr/>
          <p:nvPr/>
        </p:nvSpPr>
        <p:spPr>
          <a:xfrm>
            <a:off x="628649" y="291956"/>
            <a:ext cx="9246269" cy="4215365"/>
          </a:xfrm>
          <a:prstGeom prst="wedgeRectCallout">
            <a:avLst>
              <a:gd name="adj1" fmla="val 57829"/>
              <a:gd name="adj2" fmla="val 7423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For your special mission is you need to make a </a:t>
            </a:r>
            <a:r>
              <a:rPr lang="en-US" sz="5400" b="1" dirty="0">
                <a:solidFill>
                  <a:schemeClr val="tx1"/>
                </a:solidFill>
              </a:rPr>
              <a:t>EMERGYNCY EXIT FLOOR PLAN </a:t>
            </a:r>
            <a:r>
              <a:rPr lang="en-US" sz="5400" dirty="0">
                <a:solidFill>
                  <a:schemeClr val="tx1"/>
                </a:solidFill>
              </a:rPr>
              <a:t>at your home and show it to your family members.</a:t>
            </a:r>
          </a:p>
        </p:txBody>
      </p:sp>
      <p:sp>
        <p:nvSpPr>
          <p:cNvPr id="8" name="Rectangular Callout 7"/>
          <p:cNvSpPr/>
          <p:nvPr/>
        </p:nvSpPr>
        <p:spPr>
          <a:xfrm>
            <a:off x="647698" y="300615"/>
            <a:ext cx="9246269" cy="4215365"/>
          </a:xfrm>
          <a:prstGeom prst="wedgeRectCallout">
            <a:avLst>
              <a:gd name="adj1" fmla="val 57829"/>
              <a:gd name="adj2" fmla="val 7423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Remember to use labels and think of the safest and fastest way to escape.</a:t>
            </a:r>
          </a:p>
        </p:txBody>
      </p:sp>
    </p:spTree>
    <p:extLst>
      <p:ext uri="{BB962C8B-B14F-4D97-AF65-F5344CB8AC3E}">
        <p14:creationId xmlns:p14="http://schemas.microsoft.com/office/powerpoint/2010/main" val="12013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mhervz\Desktop\EARTHQUAKE GAME\Screenshot_20191026_161416.jpg"/>
          <p:cNvPicPr>
            <a:picLocks noChangeAspect="1" noChangeArrowheads="1"/>
          </p:cNvPicPr>
          <p:nvPr/>
        </p:nvPicPr>
        <p:blipFill rotWithShape="1">
          <a:blip r:embed="rId2">
            <a:extLst>
              <a:ext uri="{28A0092B-C50C-407E-A947-70E740481C1C}">
                <a14:useLocalDpi xmlns:a14="http://schemas.microsoft.com/office/drawing/2010/main" val="0"/>
              </a:ext>
            </a:extLst>
          </a:blip>
          <a:srcRect t="17039" r="-20" b="58589"/>
          <a:stretch/>
        </p:blipFill>
        <p:spPr bwMode="auto">
          <a:xfrm>
            <a:off x="609601" y="274638"/>
            <a:ext cx="11582400" cy="58515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mhervz\Desktop\EARTHQUAKE GAME\Screenshot_20191026_161416.jpg"/>
          <p:cNvPicPr>
            <a:picLocks noChangeAspect="1" noChangeArrowheads="1"/>
          </p:cNvPicPr>
          <p:nvPr/>
        </p:nvPicPr>
        <p:blipFill rotWithShape="1">
          <a:blip r:embed="rId2">
            <a:extLst>
              <a:ext uri="{28A0092B-C50C-407E-A947-70E740481C1C}">
                <a14:useLocalDpi xmlns:a14="http://schemas.microsoft.com/office/drawing/2010/main" val="0"/>
              </a:ext>
            </a:extLst>
          </a:blip>
          <a:srcRect l="7924" t="42424" r="8303" b="42781"/>
          <a:stretch/>
        </p:blipFill>
        <p:spPr bwMode="auto">
          <a:xfrm>
            <a:off x="256674" y="1"/>
            <a:ext cx="11935326" cy="68579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mhervz\Desktop\EARTHQUAKE GAME\Screenshot_20191026_161416.jpg"/>
          <p:cNvPicPr>
            <a:picLocks noChangeAspect="1" noChangeArrowheads="1"/>
          </p:cNvPicPr>
          <p:nvPr/>
        </p:nvPicPr>
        <p:blipFill rotWithShape="1">
          <a:blip r:embed="rId2">
            <a:extLst>
              <a:ext uri="{28A0092B-C50C-407E-A947-70E740481C1C}">
                <a14:useLocalDpi xmlns:a14="http://schemas.microsoft.com/office/drawing/2010/main" val="0"/>
              </a:ext>
            </a:extLst>
          </a:blip>
          <a:srcRect l="8712" t="57522" r="7514" b="28497"/>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71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11" name="Rectangular Callout 10"/>
          <p:cNvSpPr/>
          <p:nvPr/>
        </p:nvSpPr>
        <p:spPr>
          <a:xfrm>
            <a:off x="609598" y="586572"/>
            <a:ext cx="9208169" cy="3994172"/>
          </a:xfrm>
          <a:prstGeom prst="wedgeRectCallout">
            <a:avLst>
              <a:gd name="adj1" fmla="val 45055"/>
              <a:gd name="adj2" fmla="val 8659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I will show you different pictures that we can remember after an earthquake.</a:t>
            </a:r>
          </a:p>
        </p:txBody>
      </p:sp>
      <p:sp>
        <p:nvSpPr>
          <p:cNvPr id="8" name="Rectangular Callout 7"/>
          <p:cNvSpPr/>
          <p:nvPr/>
        </p:nvSpPr>
        <p:spPr>
          <a:xfrm>
            <a:off x="609598" y="586572"/>
            <a:ext cx="9208169" cy="3994172"/>
          </a:xfrm>
          <a:prstGeom prst="wedgeRectCallout">
            <a:avLst>
              <a:gd name="adj1" fmla="val 45055"/>
              <a:gd name="adj2" fmla="val 8659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I challenge you to identify this one by one.</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3652" y="3737811"/>
            <a:ext cx="3141765" cy="3295558"/>
          </a:xfrm>
          <a:prstGeom prst="rect">
            <a:avLst/>
          </a:prstGeom>
        </p:spPr>
      </p:pic>
      <p:sp>
        <p:nvSpPr>
          <p:cNvPr id="13" name="Rectangular Callout 12"/>
          <p:cNvSpPr/>
          <p:nvPr/>
        </p:nvSpPr>
        <p:spPr>
          <a:xfrm>
            <a:off x="609598" y="580639"/>
            <a:ext cx="9208169" cy="3994172"/>
          </a:xfrm>
          <a:prstGeom prst="wedgeRectCallout">
            <a:avLst>
              <a:gd name="adj1" fmla="val 45055"/>
              <a:gd name="adj2" fmla="val 86590"/>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Can you survive this round? </a:t>
            </a:r>
            <a:r>
              <a:rPr lang="en-US" sz="6600" dirty="0" err="1">
                <a:solidFill>
                  <a:schemeClr val="tx1"/>
                </a:solidFill>
              </a:rPr>
              <a:t>hehehehe</a:t>
            </a:r>
            <a:endParaRPr lang="en-US" sz="6600" dirty="0">
              <a:solidFill>
                <a:schemeClr val="tx1"/>
              </a:solidFill>
            </a:endParaRPr>
          </a:p>
        </p:txBody>
      </p:sp>
    </p:spTree>
    <p:extLst>
      <p:ext uri="{BB962C8B-B14F-4D97-AF65-F5344CB8AC3E}">
        <p14:creationId xmlns:p14="http://schemas.microsoft.com/office/powerpoint/2010/main" val="159997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13"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a:spLocks noGrp="1"/>
          </p:cNvSpPr>
          <p:nvPr>
            <p:ph type="title"/>
          </p:nvPr>
        </p:nvSpPr>
        <p:spPr/>
        <p:txBody>
          <a:bodyPr>
            <a:noAutofit/>
          </a:bodyPr>
          <a:lstStyle/>
          <a:p>
            <a:r>
              <a:rPr lang="en-US" sz="4800" dirty="0"/>
              <a:t>Try to identify what does the picture tell us to do </a:t>
            </a:r>
            <a:r>
              <a:rPr lang="en-US" sz="4800" b="1" dirty="0"/>
              <a:t>AFTER</a:t>
            </a:r>
            <a:r>
              <a:rPr lang="en-US" sz="4800" dirty="0"/>
              <a:t> an earthquake?</a:t>
            </a:r>
          </a:p>
        </p:txBody>
      </p:sp>
      <p:pic>
        <p:nvPicPr>
          <p:cNvPr id="6" name="Picture 2" descr="C:\Users\mhervz\Desktop\EARTHQUAKE GAME\images (59).jpeg"/>
          <p:cNvPicPr>
            <a:picLocks noChangeAspect="1" noChangeArrowheads="1"/>
          </p:cNvPicPr>
          <p:nvPr/>
        </p:nvPicPr>
        <p:blipFill rotWithShape="1">
          <a:blip r:embed="rId2">
            <a:extLst>
              <a:ext uri="{28A0092B-C50C-407E-A947-70E740481C1C}">
                <a14:useLocalDpi xmlns:a14="http://schemas.microsoft.com/office/drawing/2010/main" val="0"/>
              </a:ext>
            </a:extLst>
          </a:blip>
          <a:srcRect l="3232" t="6407" r="65167" b="67583"/>
          <a:stretch/>
        </p:blipFill>
        <p:spPr bwMode="auto">
          <a:xfrm>
            <a:off x="609599" y="1716505"/>
            <a:ext cx="4989095" cy="49159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mhervz\Desktop\EARTHQUAKE GAME\images (59).jpeg"/>
          <p:cNvPicPr>
            <a:picLocks noChangeAspect="1" noChangeArrowheads="1"/>
          </p:cNvPicPr>
          <p:nvPr/>
        </p:nvPicPr>
        <p:blipFill rotWithShape="1">
          <a:blip r:embed="rId2">
            <a:extLst>
              <a:ext uri="{28A0092B-C50C-407E-A947-70E740481C1C}">
                <a14:useLocalDpi xmlns:a14="http://schemas.microsoft.com/office/drawing/2010/main" val="0"/>
              </a:ext>
            </a:extLst>
          </a:blip>
          <a:srcRect l="3639" t="32549" r="64760" b="41441"/>
          <a:stretch/>
        </p:blipFill>
        <p:spPr bwMode="auto">
          <a:xfrm>
            <a:off x="6095999" y="1716505"/>
            <a:ext cx="4989095" cy="49159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22420" y="5077831"/>
            <a:ext cx="4363452" cy="13015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1</a:t>
            </a:r>
          </a:p>
        </p:txBody>
      </p:sp>
      <p:sp>
        <p:nvSpPr>
          <p:cNvPr id="7" name="Rectangle 6"/>
          <p:cNvSpPr/>
          <p:nvPr/>
        </p:nvSpPr>
        <p:spPr>
          <a:xfrm>
            <a:off x="6320589" y="5077831"/>
            <a:ext cx="4363452" cy="13015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2</a:t>
            </a:r>
          </a:p>
        </p:txBody>
      </p:sp>
    </p:spTree>
    <p:extLst>
      <p:ext uri="{BB962C8B-B14F-4D97-AF65-F5344CB8AC3E}">
        <p14:creationId xmlns:p14="http://schemas.microsoft.com/office/powerpoint/2010/main" val="153272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7"/>
                                        </p:tgtEl>
                                        <p:attrNameLst>
                                          <p:attrName>ppt_w</p:attrName>
                                        </p:attrNameLst>
                                      </p:cBhvr>
                                      <p:tavLst>
                                        <p:tav tm="0">
                                          <p:val>
                                            <p:strVal val="ppt_w"/>
                                          </p:val>
                                        </p:tav>
                                        <p:tav tm="100000">
                                          <p:val>
                                            <p:fltVal val="0"/>
                                          </p:val>
                                        </p:tav>
                                      </p:tavLst>
                                    </p:anim>
                                    <p:anim calcmode="lin" valueType="num">
                                      <p:cBhvr>
                                        <p:cTn id="14" dur="500"/>
                                        <p:tgtEl>
                                          <p:spTgt spid="7"/>
                                        </p:tgtEl>
                                        <p:attrNameLst>
                                          <p:attrName>ppt_h</p:attrName>
                                        </p:attrNameLst>
                                      </p:cBhvr>
                                      <p:tavLst>
                                        <p:tav tm="0">
                                          <p:val>
                                            <p:strVal val="ppt_h"/>
                                          </p:val>
                                        </p:tav>
                                        <p:tav tm="100000">
                                          <p:val>
                                            <p:fltVal val="0"/>
                                          </p:val>
                                        </p:tav>
                                      </p:tavLst>
                                    </p:anim>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a:spLocks noGrp="1"/>
          </p:cNvSpPr>
          <p:nvPr>
            <p:ph type="title"/>
          </p:nvPr>
        </p:nvSpPr>
        <p:spPr/>
        <p:txBody>
          <a:bodyPr>
            <a:normAutofit fontScale="90000"/>
          </a:bodyPr>
          <a:lstStyle/>
          <a:p>
            <a:r>
              <a:rPr lang="en-US" sz="6600" dirty="0"/>
              <a:t>What does the picture tell us to do </a:t>
            </a:r>
            <a:r>
              <a:rPr lang="en-US" sz="6600" b="1" dirty="0"/>
              <a:t>AFTER</a:t>
            </a:r>
            <a:r>
              <a:rPr lang="en-US" sz="6600" dirty="0"/>
              <a:t> an earthquake?</a:t>
            </a:r>
          </a:p>
        </p:txBody>
      </p:sp>
      <p:pic>
        <p:nvPicPr>
          <p:cNvPr id="6" name="Picture 2" descr="C:\Users\mhervz\Desktop\EARTHQUAKE GAME\images (59).jpeg"/>
          <p:cNvPicPr>
            <a:picLocks noChangeAspect="1" noChangeArrowheads="1"/>
          </p:cNvPicPr>
          <p:nvPr/>
        </p:nvPicPr>
        <p:blipFill rotWithShape="1">
          <a:blip r:embed="rId2">
            <a:extLst>
              <a:ext uri="{28A0092B-C50C-407E-A947-70E740481C1C}">
                <a14:useLocalDpi xmlns:a14="http://schemas.microsoft.com/office/drawing/2010/main" val="0"/>
              </a:ext>
            </a:extLst>
          </a:blip>
          <a:srcRect l="34223" t="6661" r="34176" b="67329"/>
          <a:stretch/>
        </p:blipFill>
        <p:spPr bwMode="auto">
          <a:xfrm>
            <a:off x="609599" y="1716505"/>
            <a:ext cx="4989095" cy="49159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mhervz\Desktop\EARTHQUAKE GAME\images (59).jpeg"/>
          <p:cNvPicPr>
            <a:picLocks noChangeAspect="1" noChangeArrowheads="1"/>
          </p:cNvPicPr>
          <p:nvPr/>
        </p:nvPicPr>
        <p:blipFill rotWithShape="1">
          <a:blip r:embed="rId2">
            <a:extLst>
              <a:ext uri="{28A0092B-C50C-407E-A947-70E740481C1C}">
                <a14:useLocalDpi xmlns:a14="http://schemas.microsoft.com/office/drawing/2010/main" val="0"/>
              </a:ext>
            </a:extLst>
          </a:blip>
          <a:srcRect l="65215" t="31955" r="3184" b="42035"/>
          <a:stretch/>
        </p:blipFill>
        <p:spPr bwMode="auto">
          <a:xfrm>
            <a:off x="6095999" y="1716505"/>
            <a:ext cx="4989095" cy="49159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22420" y="5077831"/>
            <a:ext cx="4363452" cy="13015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3</a:t>
            </a:r>
          </a:p>
        </p:txBody>
      </p:sp>
      <p:sp>
        <p:nvSpPr>
          <p:cNvPr id="7" name="Rectangle 6"/>
          <p:cNvSpPr/>
          <p:nvPr/>
        </p:nvSpPr>
        <p:spPr>
          <a:xfrm>
            <a:off x="6320589" y="5077831"/>
            <a:ext cx="4363452" cy="13015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4</a:t>
            </a:r>
          </a:p>
        </p:txBody>
      </p:sp>
    </p:spTree>
    <p:extLst>
      <p:ext uri="{BB962C8B-B14F-4D97-AF65-F5344CB8AC3E}">
        <p14:creationId xmlns:p14="http://schemas.microsoft.com/office/powerpoint/2010/main" val="376514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7"/>
                                        </p:tgtEl>
                                        <p:attrNameLst>
                                          <p:attrName>ppt_w</p:attrName>
                                        </p:attrNameLst>
                                      </p:cBhvr>
                                      <p:tavLst>
                                        <p:tav tm="0">
                                          <p:val>
                                            <p:strVal val="ppt_w"/>
                                          </p:val>
                                        </p:tav>
                                        <p:tav tm="100000">
                                          <p:val>
                                            <p:fltVal val="0"/>
                                          </p:val>
                                        </p:tav>
                                      </p:tavLst>
                                    </p:anim>
                                    <p:anim calcmode="lin" valueType="num">
                                      <p:cBhvr>
                                        <p:cTn id="14" dur="500"/>
                                        <p:tgtEl>
                                          <p:spTgt spid="7"/>
                                        </p:tgtEl>
                                        <p:attrNameLst>
                                          <p:attrName>ppt_h</p:attrName>
                                        </p:attrNameLst>
                                      </p:cBhvr>
                                      <p:tavLst>
                                        <p:tav tm="0">
                                          <p:val>
                                            <p:strVal val="ppt_h"/>
                                          </p:val>
                                        </p:tav>
                                        <p:tav tm="100000">
                                          <p:val>
                                            <p:fltVal val="0"/>
                                          </p:val>
                                        </p:tav>
                                      </p:tavLst>
                                    </p:anim>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a:spLocks noGrp="1"/>
          </p:cNvSpPr>
          <p:nvPr>
            <p:ph type="title"/>
          </p:nvPr>
        </p:nvSpPr>
        <p:spPr/>
        <p:txBody>
          <a:bodyPr>
            <a:normAutofit fontScale="90000"/>
          </a:bodyPr>
          <a:lstStyle/>
          <a:p>
            <a:r>
              <a:rPr lang="en-US" sz="6600" dirty="0"/>
              <a:t>What does the picture tell us to do </a:t>
            </a:r>
            <a:r>
              <a:rPr lang="en-US" sz="6600" b="1" dirty="0"/>
              <a:t>AFTER</a:t>
            </a:r>
            <a:r>
              <a:rPr lang="en-US" sz="6600" dirty="0"/>
              <a:t> an earthquake?</a:t>
            </a:r>
          </a:p>
        </p:txBody>
      </p:sp>
      <p:pic>
        <p:nvPicPr>
          <p:cNvPr id="6" name="Picture 2" descr="C:\Users\mhervz\Desktop\EARTHQUAKE GAME\images (59).jpeg"/>
          <p:cNvPicPr>
            <a:picLocks noChangeAspect="1" noChangeArrowheads="1"/>
          </p:cNvPicPr>
          <p:nvPr/>
        </p:nvPicPr>
        <p:blipFill rotWithShape="1">
          <a:blip r:embed="rId2">
            <a:extLst>
              <a:ext uri="{28A0092B-C50C-407E-A947-70E740481C1C}">
                <a14:useLocalDpi xmlns:a14="http://schemas.microsoft.com/office/drawing/2010/main" val="0"/>
              </a:ext>
            </a:extLst>
          </a:blip>
          <a:srcRect l="65316" t="6237" r="3083" b="67753"/>
          <a:stretch/>
        </p:blipFill>
        <p:spPr bwMode="auto">
          <a:xfrm>
            <a:off x="609599" y="1716505"/>
            <a:ext cx="4989095" cy="49159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mhervz\Desktop\EARTHQUAKE GAME\images (59).jpeg"/>
          <p:cNvPicPr>
            <a:picLocks noChangeAspect="1" noChangeArrowheads="1"/>
          </p:cNvPicPr>
          <p:nvPr/>
        </p:nvPicPr>
        <p:blipFill rotWithShape="1">
          <a:blip r:embed="rId2">
            <a:extLst>
              <a:ext uri="{28A0092B-C50C-407E-A947-70E740481C1C}">
                <a14:useLocalDpi xmlns:a14="http://schemas.microsoft.com/office/drawing/2010/main" val="0"/>
              </a:ext>
            </a:extLst>
          </a:blip>
          <a:srcRect l="3335" t="73036" r="65064" b="954"/>
          <a:stretch/>
        </p:blipFill>
        <p:spPr bwMode="auto">
          <a:xfrm>
            <a:off x="6095999" y="1716505"/>
            <a:ext cx="4989095" cy="49159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22420" y="5037221"/>
            <a:ext cx="4363452" cy="134211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5</a:t>
            </a:r>
          </a:p>
        </p:txBody>
      </p:sp>
      <p:sp>
        <p:nvSpPr>
          <p:cNvPr id="7" name="Rectangle 6"/>
          <p:cNvSpPr/>
          <p:nvPr/>
        </p:nvSpPr>
        <p:spPr>
          <a:xfrm>
            <a:off x="6320589" y="4588042"/>
            <a:ext cx="4363452" cy="1791289"/>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6</a:t>
            </a:r>
          </a:p>
        </p:txBody>
      </p:sp>
    </p:spTree>
    <p:extLst>
      <p:ext uri="{BB962C8B-B14F-4D97-AF65-F5344CB8AC3E}">
        <p14:creationId xmlns:p14="http://schemas.microsoft.com/office/powerpoint/2010/main" val="117024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7"/>
                                        </p:tgtEl>
                                        <p:attrNameLst>
                                          <p:attrName>ppt_w</p:attrName>
                                        </p:attrNameLst>
                                      </p:cBhvr>
                                      <p:tavLst>
                                        <p:tav tm="0">
                                          <p:val>
                                            <p:strVal val="ppt_w"/>
                                          </p:val>
                                        </p:tav>
                                        <p:tav tm="100000">
                                          <p:val>
                                            <p:fltVal val="0"/>
                                          </p:val>
                                        </p:tav>
                                      </p:tavLst>
                                    </p:anim>
                                    <p:anim calcmode="lin" valueType="num">
                                      <p:cBhvr>
                                        <p:cTn id="14" dur="500"/>
                                        <p:tgtEl>
                                          <p:spTgt spid="7"/>
                                        </p:tgtEl>
                                        <p:attrNameLst>
                                          <p:attrName>ppt_h</p:attrName>
                                        </p:attrNameLst>
                                      </p:cBhvr>
                                      <p:tavLst>
                                        <p:tav tm="0">
                                          <p:val>
                                            <p:strVal val="ppt_h"/>
                                          </p:val>
                                        </p:tav>
                                        <p:tav tm="100000">
                                          <p:val>
                                            <p:fltVal val="0"/>
                                          </p:val>
                                        </p:tav>
                                      </p:tavLst>
                                    </p:anim>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a:spLocks noGrp="1"/>
          </p:cNvSpPr>
          <p:nvPr>
            <p:ph type="title"/>
          </p:nvPr>
        </p:nvSpPr>
        <p:spPr/>
        <p:txBody>
          <a:bodyPr>
            <a:normAutofit fontScale="90000"/>
          </a:bodyPr>
          <a:lstStyle/>
          <a:p>
            <a:r>
              <a:rPr lang="en-US" sz="6600" dirty="0"/>
              <a:t>What does the picture tell us to do </a:t>
            </a:r>
            <a:r>
              <a:rPr lang="en-US" sz="6600" b="1" dirty="0"/>
              <a:t>AFTER</a:t>
            </a:r>
            <a:r>
              <a:rPr lang="en-US" sz="6600" dirty="0"/>
              <a:t> an earthquake?</a:t>
            </a:r>
          </a:p>
        </p:txBody>
      </p:sp>
      <p:pic>
        <p:nvPicPr>
          <p:cNvPr id="6" name="Picture 2" descr="C:\Users\mhervz\Desktop\EARTHQUAKE GAME\images (59).jpeg"/>
          <p:cNvPicPr>
            <a:picLocks noChangeAspect="1" noChangeArrowheads="1"/>
          </p:cNvPicPr>
          <p:nvPr/>
        </p:nvPicPr>
        <p:blipFill rotWithShape="1">
          <a:blip r:embed="rId2">
            <a:extLst>
              <a:ext uri="{28A0092B-C50C-407E-A947-70E740481C1C}">
                <a14:useLocalDpi xmlns:a14="http://schemas.microsoft.com/office/drawing/2010/main" val="0"/>
              </a:ext>
            </a:extLst>
          </a:blip>
          <a:srcRect l="34325" t="32549" r="34074" b="41441"/>
          <a:stretch/>
        </p:blipFill>
        <p:spPr bwMode="auto">
          <a:xfrm>
            <a:off x="609599" y="1716505"/>
            <a:ext cx="4989095" cy="49159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mhervz\Desktop\EARTHQUAKE GAME\images (59).jpeg"/>
          <p:cNvPicPr>
            <a:picLocks noChangeAspect="1" noChangeArrowheads="1"/>
          </p:cNvPicPr>
          <p:nvPr/>
        </p:nvPicPr>
        <p:blipFill rotWithShape="1">
          <a:blip r:embed="rId2">
            <a:extLst>
              <a:ext uri="{28A0092B-C50C-407E-A947-70E740481C1C}">
                <a14:useLocalDpi xmlns:a14="http://schemas.microsoft.com/office/drawing/2010/main" val="0"/>
              </a:ext>
            </a:extLst>
          </a:blip>
          <a:srcRect l="65216" t="72102" r="3183" b="1888"/>
          <a:stretch/>
        </p:blipFill>
        <p:spPr bwMode="auto">
          <a:xfrm>
            <a:off x="6095999" y="1716505"/>
            <a:ext cx="4989095" cy="49159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22420" y="5037221"/>
            <a:ext cx="4363452" cy="134211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7</a:t>
            </a:r>
          </a:p>
        </p:txBody>
      </p:sp>
      <p:sp>
        <p:nvSpPr>
          <p:cNvPr id="7" name="Rectangle 6"/>
          <p:cNvSpPr/>
          <p:nvPr/>
        </p:nvSpPr>
        <p:spPr>
          <a:xfrm>
            <a:off x="6384757" y="4796589"/>
            <a:ext cx="4363452" cy="1582742"/>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800" dirty="0">
                <a:solidFill>
                  <a:schemeClr val="tx1"/>
                </a:solidFill>
              </a:rPr>
              <a:t>8</a:t>
            </a:r>
          </a:p>
        </p:txBody>
      </p:sp>
    </p:spTree>
    <p:extLst>
      <p:ext uri="{BB962C8B-B14F-4D97-AF65-F5344CB8AC3E}">
        <p14:creationId xmlns:p14="http://schemas.microsoft.com/office/powerpoint/2010/main" val="243217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7"/>
                                        </p:tgtEl>
                                        <p:attrNameLst>
                                          <p:attrName>ppt_w</p:attrName>
                                        </p:attrNameLst>
                                      </p:cBhvr>
                                      <p:tavLst>
                                        <p:tav tm="0">
                                          <p:val>
                                            <p:strVal val="ppt_w"/>
                                          </p:val>
                                        </p:tav>
                                        <p:tav tm="100000">
                                          <p:val>
                                            <p:fltVal val="0"/>
                                          </p:val>
                                        </p:tav>
                                      </p:tavLst>
                                    </p:anim>
                                    <p:anim calcmode="lin" valueType="num">
                                      <p:cBhvr>
                                        <p:cTn id="14" dur="500"/>
                                        <p:tgtEl>
                                          <p:spTgt spid="7"/>
                                        </p:tgtEl>
                                        <p:attrNameLst>
                                          <p:attrName>ppt_h</p:attrName>
                                        </p:attrNameLst>
                                      </p:cBhvr>
                                      <p:tavLst>
                                        <p:tav tm="0">
                                          <p:val>
                                            <p:strVal val="ppt_h"/>
                                          </p:val>
                                        </p:tav>
                                        <p:tav tm="100000">
                                          <p:val>
                                            <p:fltVal val="0"/>
                                          </p:val>
                                        </p:tav>
                                      </p:tavLst>
                                    </p:anim>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474200" y="3072896"/>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ular Callout 8"/>
          <p:cNvSpPr/>
          <p:nvPr/>
        </p:nvSpPr>
        <p:spPr>
          <a:xfrm>
            <a:off x="609599" y="58727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Can you tell me again the things to do after an earthquake? </a:t>
            </a:r>
          </a:p>
        </p:txBody>
      </p:sp>
      <p:sp>
        <p:nvSpPr>
          <p:cNvPr id="11" name="Rectangular Callout 10"/>
          <p:cNvSpPr/>
          <p:nvPr/>
        </p:nvSpPr>
        <p:spPr>
          <a:xfrm>
            <a:off x="609599" y="58727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rPr>
              <a:t>You’re really awesome.</a:t>
            </a:r>
          </a:p>
        </p:txBody>
      </p:sp>
    </p:spTree>
    <p:extLst>
      <p:ext uri="{BB962C8B-B14F-4D97-AF65-F5344CB8AC3E}">
        <p14:creationId xmlns:p14="http://schemas.microsoft.com/office/powerpoint/2010/main" val="242417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a:spLocks noGrp="1"/>
          </p:cNvSpPr>
          <p:nvPr>
            <p:ph type="title"/>
          </p:nvPr>
        </p:nvSpPr>
        <p:spPr>
          <a:xfrm>
            <a:off x="6577264" y="2905346"/>
            <a:ext cx="5390147" cy="1143000"/>
          </a:xfrm>
        </p:spPr>
        <p:txBody>
          <a:bodyPr>
            <a:normAutofit fontScale="90000"/>
          </a:bodyPr>
          <a:lstStyle/>
          <a:p>
            <a:r>
              <a:rPr lang="en-US" sz="6600" dirty="0"/>
              <a:t>This are some things to consider after an earthquake. Do you think it is important to know ? Why?</a:t>
            </a:r>
          </a:p>
        </p:txBody>
      </p:sp>
      <p:pic>
        <p:nvPicPr>
          <p:cNvPr id="6" name="Picture 2" descr="C:\Users\mhervz\Desktop\EARTHQUAKE GAME\images (59).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969" y="144378"/>
            <a:ext cx="6224337" cy="6661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2734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5" name="Picture 2" descr="C:\Users\mhervz\Desktop\EARTHQUAKE GAME\Screenshot_20191026_161421.jpg"/>
          <p:cNvPicPr>
            <a:picLocks noChangeAspect="1" noChangeArrowheads="1"/>
          </p:cNvPicPr>
          <p:nvPr/>
        </p:nvPicPr>
        <p:blipFill rotWithShape="1">
          <a:blip r:embed="rId2">
            <a:extLst>
              <a:ext uri="{28A0092B-C50C-407E-A947-70E740481C1C}">
                <a14:useLocalDpi xmlns:a14="http://schemas.microsoft.com/office/drawing/2010/main" val="0"/>
              </a:ext>
            </a:extLst>
          </a:blip>
          <a:srcRect l="8046" t="49218" r="7337" b="34585"/>
          <a:stretch/>
        </p:blipFill>
        <p:spPr bwMode="auto">
          <a:xfrm>
            <a:off x="1"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6372803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474200" y="3072896"/>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ular Callout 9"/>
          <p:cNvSpPr/>
          <p:nvPr/>
        </p:nvSpPr>
        <p:spPr>
          <a:xfrm>
            <a:off x="609600" y="49583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What do you think is the objective of Disaster Risk Reduction Management or DRRM in school?</a:t>
            </a:r>
          </a:p>
        </p:txBody>
      </p:sp>
      <p:sp>
        <p:nvSpPr>
          <p:cNvPr id="8" name="Rectangular Callout 7"/>
          <p:cNvSpPr/>
          <p:nvPr/>
        </p:nvSpPr>
        <p:spPr>
          <a:xfrm>
            <a:off x="609600" y="49583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Can you share some best practices you do at school which helps you to be prepared when a disaster occurred?</a:t>
            </a:r>
          </a:p>
        </p:txBody>
      </p:sp>
      <p:sp>
        <p:nvSpPr>
          <p:cNvPr id="9" name="Rectangular Callout 8"/>
          <p:cNvSpPr/>
          <p:nvPr/>
        </p:nvSpPr>
        <p:spPr>
          <a:xfrm>
            <a:off x="609600" y="49583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How about at your home, can you share your best DRRM practices?</a:t>
            </a:r>
          </a:p>
        </p:txBody>
      </p:sp>
      <p:sp>
        <p:nvSpPr>
          <p:cNvPr id="7" name="Rectangular Callout 6"/>
          <p:cNvSpPr/>
          <p:nvPr/>
        </p:nvSpPr>
        <p:spPr>
          <a:xfrm>
            <a:off x="609599" y="49583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Wow! That’s great to hear.</a:t>
            </a:r>
          </a:p>
          <a:p>
            <a:pPr algn="ctr"/>
            <a:r>
              <a:rPr lang="en-US" sz="5400" dirty="0">
                <a:solidFill>
                  <a:schemeClr val="tx1"/>
                </a:solidFill>
              </a:rPr>
              <a:t> And I hope everyone will also be prepared in times of disaster to lessen the possible damage that will occur .</a:t>
            </a:r>
          </a:p>
        </p:txBody>
      </p:sp>
    </p:spTree>
    <p:extLst>
      <p:ext uri="{BB962C8B-B14F-4D97-AF65-F5344CB8AC3E}">
        <p14:creationId xmlns:p14="http://schemas.microsoft.com/office/powerpoint/2010/main" val="365158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P spid="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474200" y="3072896"/>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ular Callout 9"/>
          <p:cNvSpPr/>
          <p:nvPr/>
        </p:nvSpPr>
        <p:spPr>
          <a:xfrm>
            <a:off x="1310640" y="559674"/>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Can you still recall all the treasures we gather in each stages?</a:t>
            </a:r>
          </a:p>
        </p:txBody>
      </p:sp>
      <p:sp>
        <p:nvSpPr>
          <p:cNvPr id="3" name="Rectangle 2"/>
          <p:cNvSpPr/>
          <p:nvPr/>
        </p:nvSpPr>
        <p:spPr>
          <a:xfrm>
            <a:off x="472440" y="119976"/>
            <a:ext cx="7909560" cy="944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t>KNOWLEDGE</a:t>
            </a:r>
          </a:p>
        </p:txBody>
      </p:sp>
      <p:sp>
        <p:nvSpPr>
          <p:cNvPr id="12" name="Rectangle 11"/>
          <p:cNvSpPr/>
          <p:nvPr/>
        </p:nvSpPr>
        <p:spPr>
          <a:xfrm>
            <a:off x="480060" y="3328651"/>
            <a:ext cx="7909560" cy="944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t>ALERTNESS</a:t>
            </a:r>
          </a:p>
        </p:txBody>
      </p:sp>
      <p:sp>
        <p:nvSpPr>
          <p:cNvPr id="13" name="Rectangle 12"/>
          <p:cNvSpPr/>
          <p:nvPr/>
        </p:nvSpPr>
        <p:spPr>
          <a:xfrm>
            <a:off x="472440" y="2254813"/>
            <a:ext cx="7909560" cy="944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t>CALMNESS</a:t>
            </a:r>
          </a:p>
        </p:txBody>
      </p:sp>
      <p:sp>
        <p:nvSpPr>
          <p:cNvPr id="14" name="Rectangle 13"/>
          <p:cNvSpPr/>
          <p:nvPr/>
        </p:nvSpPr>
        <p:spPr>
          <a:xfrm>
            <a:off x="472440" y="1160097"/>
            <a:ext cx="7909560" cy="944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t>AWARENESS</a:t>
            </a:r>
          </a:p>
        </p:txBody>
      </p:sp>
      <p:sp>
        <p:nvSpPr>
          <p:cNvPr id="15" name="Rectangle 14"/>
          <p:cNvSpPr/>
          <p:nvPr/>
        </p:nvSpPr>
        <p:spPr>
          <a:xfrm>
            <a:off x="472440" y="4487953"/>
            <a:ext cx="7909560" cy="944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t>BRAVERY</a:t>
            </a:r>
          </a:p>
        </p:txBody>
      </p:sp>
      <p:sp>
        <p:nvSpPr>
          <p:cNvPr id="16" name="Rectangle 15"/>
          <p:cNvSpPr/>
          <p:nvPr/>
        </p:nvSpPr>
        <p:spPr>
          <a:xfrm>
            <a:off x="480060" y="5650937"/>
            <a:ext cx="7909560" cy="944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t>PREPAREDNESS</a:t>
            </a:r>
          </a:p>
        </p:txBody>
      </p:sp>
    </p:spTree>
    <p:extLst>
      <p:ext uri="{BB962C8B-B14F-4D97-AF65-F5344CB8AC3E}">
        <p14:creationId xmlns:p14="http://schemas.microsoft.com/office/powerpoint/2010/main" val="385656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12" grpId="0" animBg="1"/>
      <p:bldP spid="13" grpId="0" animBg="1"/>
      <p:bldP spid="14" grpId="0" animBg="1"/>
      <p:bldP spid="15" grpId="0" animBg="1"/>
      <p:bldP spid="16"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3" descr="C:\Users\mhervz\Desktop\EARTHQUAKE GAME\AS0003877_0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474200" y="3072896"/>
            <a:ext cx="2911303" cy="394753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ular Callout 9"/>
          <p:cNvSpPr/>
          <p:nvPr/>
        </p:nvSpPr>
        <p:spPr>
          <a:xfrm>
            <a:off x="609600" y="495831"/>
            <a:ext cx="9208169" cy="3994172"/>
          </a:xfrm>
          <a:prstGeom prst="wedgeRectCallout">
            <a:avLst>
              <a:gd name="adj1" fmla="val 51675"/>
              <a:gd name="adj2" fmla="val 68148"/>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This are the special powers we can use in times of disaster.</a:t>
            </a:r>
          </a:p>
        </p:txBody>
      </p:sp>
    </p:spTree>
    <p:extLst>
      <p:ext uri="{BB962C8B-B14F-4D97-AF65-F5344CB8AC3E}">
        <p14:creationId xmlns:p14="http://schemas.microsoft.com/office/powerpoint/2010/main" val="291634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1" cy="6878783"/>
          </a:xfrm>
          <a:prstGeom prst="rect">
            <a:avLst/>
          </a:prstGeom>
        </p:spPr>
      </p:pic>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8021" y="1989970"/>
            <a:ext cx="4170947" cy="3814891"/>
          </a:xfrm>
        </p:spPr>
      </p:pic>
      <p:sp>
        <p:nvSpPr>
          <p:cNvPr id="5" name="Rectangle 4"/>
          <p:cNvSpPr/>
          <p:nvPr/>
        </p:nvSpPr>
        <p:spPr>
          <a:xfrm>
            <a:off x="3319437" y="384556"/>
            <a:ext cx="5553123" cy="1938992"/>
          </a:xfrm>
          <a:prstGeom prst="rect">
            <a:avLst/>
          </a:prstGeom>
          <a:noFill/>
        </p:spPr>
        <p:txBody>
          <a:bodyPr wrap="none" lIns="91440" tIns="45720" rIns="91440" bIns="45720">
            <a:prstTxWarp prst="textStop">
              <a:avLst/>
            </a:prstTxWarp>
            <a:spAutoFit/>
          </a:bodyPr>
          <a:lstStyle/>
          <a:p>
            <a:pPr algn="ctr"/>
            <a:r>
              <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FINAL STAGE: </a:t>
            </a:r>
          </a:p>
          <a:p>
            <a:pPr algn="ctr"/>
            <a:r>
              <a:rPr lang="en-US"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MASTER YUL </a:t>
            </a:r>
          </a:p>
        </p:txBody>
      </p:sp>
      <p:sp>
        <p:nvSpPr>
          <p:cNvPr id="7" name="Action Button: Forward or Next 6">
            <a:hlinkClick r:id="rId4" action="ppaction://hlinksldjump" highlightClick="1"/>
          </p:cNvPr>
          <p:cNvSpPr/>
          <p:nvPr/>
        </p:nvSpPr>
        <p:spPr>
          <a:xfrm>
            <a:off x="8872560" y="5586421"/>
            <a:ext cx="2384717" cy="843280"/>
          </a:xfrm>
          <a:prstGeom prst="actionButtonForwardNex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START</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2760" y="3570160"/>
            <a:ext cx="3486150" cy="19050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871" y="3570160"/>
            <a:ext cx="3486150" cy="1905000"/>
          </a:xfrm>
          <a:prstGeom prst="rect">
            <a:avLst/>
          </a:prstGeom>
        </p:spPr>
      </p:pic>
      <p:sp>
        <p:nvSpPr>
          <p:cNvPr id="11" name="Action Button: Go Forward or Next 10">
            <a:hlinkClick r:id="rId6" action="ppaction://hlinkpres?slideindex=2&amp;slidetitle=PowerPoint Presentation" highlightClick="1"/>
            <a:extLst>
              <a:ext uri="{FF2B5EF4-FFF2-40B4-BE49-F238E27FC236}">
                <a16:creationId xmlns:a16="http://schemas.microsoft.com/office/drawing/2014/main" id="{C4BCC7EE-EBA6-4F11-B165-DBAFAC337361}"/>
              </a:ext>
            </a:extLst>
          </p:cNvPr>
          <p:cNvSpPr/>
          <p:nvPr/>
        </p:nvSpPr>
        <p:spPr>
          <a:xfrm>
            <a:off x="838966" y="5586419"/>
            <a:ext cx="2480472" cy="84328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hlinkClick r:id="rId7" action="ppaction://hlinkpres?slideindex=1&amp;slidetitle="/>
              </a:rPr>
              <a:t>HOME</a:t>
            </a:r>
            <a:endParaRPr lang="en-CA" sz="4400" dirty="0"/>
          </a:p>
        </p:txBody>
      </p:sp>
    </p:spTree>
    <p:extLst>
      <p:ext uri="{BB962C8B-B14F-4D97-AF65-F5344CB8AC3E}">
        <p14:creationId xmlns:p14="http://schemas.microsoft.com/office/powerpoint/2010/main" val="67695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1"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hervz\Desktop\EARTHQUAKE GAME\aff2349e88e1d67f189b881e616105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30" y="0"/>
            <a:ext cx="1232262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0800" y="0"/>
            <a:ext cx="8501558"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FINAL STAGE 3: Master Level </a:t>
            </a:r>
          </a:p>
        </p:txBody>
      </p:sp>
      <p:sp>
        <p:nvSpPr>
          <p:cNvPr id="13" name="Rectangle 12"/>
          <p:cNvSpPr/>
          <p:nvPr/>
        </p:nvSpPr>
        <p:spPr>
          <a:xfrm>
            <a:off x="228373" y="4955851"/>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BEFORE</a:t>
            </a:r>
          </a:p>
        </p:txBody>
      </p:sp>
      <p:sp>
        <p:nvSpPr>
          <p:cNvPr id="8" name="Rectangle 7"/>
          <p:cNvSpPr/>
          <p:nvPr/>
        </p:nvSpPr>
        <p:spPr>
          <a:xfrm>
            <a:off x="8244001"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AFTER</a:t>
            </a:r>
          </a:p>
        </p:txBody>
      </p:sp>
      <p:sp>
        <p:nvSpPr>
          <p:cNvPr id="9" name="Rectangle 8"/>
          <p:cNvSpPr/>
          <p:nvPr/>
        </p:nvSpPr>
        <p:spPr>
          <a:xfrm>
            <a:off x="4296003"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DURING</a:t>
            </a:r>
          </a:p>
        </p:txBody>
      </p:sp>
      <p:pic>
        <p:nvPicPr>
          <p:cNvPr id="10" name="Picture 2" descr="C:\Users\mhervz\Desktop\EARTHQUAKE GAME\images (59).jpeg"/>
          <p:cNvPicPr>
            <a:picLocks noChangeAspect="1" noChangeArrowheads="1"/>
          </p:cNvPicPr>
          <p:nvPr/>
        </p:nvPicPr>
        <p:blipFill rotWithShape="1">
          <a:blip r:embed="rId3">
            <a:extLst>
              <a:ext uri="{28A0092B-C50C-407E-A947-70E740481C1C}">
                <a14:useLocalDpi xmlns:a14="http://schemas.microsoft.com/office/drawing/2010/main" val="0"/>
              </a:ext>
            </a:extLst>
          </a:blip>
          <a:srcRect l="65215" t="31955" r="3184" b="42035"/>
          <a:stretch/>
        </p:blipFill>
        <p:spPr bwMode="auto">
          <a:xfrm>
            <a:off x="3686403" y="1045410"/>
            <a:ext cx="3844696" cy="378836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28372" y="1045410"/>
            <a:ext cx="11571855" cy="5309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t>Direction: Identify the pictures if it is shows things to consider </a:t>
            </a:r>
            <a:r>
              <a:rPr lang="en-US" sz="6600" b="1" u="sng" dirty="0"/>
              <a:t>BEFORE</a:t>
            </a:r>
            <a:r>
              <a:rPr lang="en-US" sz="6600" b="1" dirty="0"/>
              <a:t>, </a:t>
            </a:r>
            <a:r>
              <a:rPr lang="en-US" sz="6600" b="1" u="sng" dirty="0"/>
              <a:t>DURING</a:t>
            </a:r>
            <a:r>
              <a:rPr lang="en-US" sz="6600" b="1" dirty="0"/>
              <a:t> or </a:t>
            </a:r>
            <a:r>
              <a:rPr lang="en-US" sz="6600" b="1" u="sng" dirty="0"/>
              <a:t>AFTER</a:t>
            </a:r>
            <a:r>
              <a:rPr lang="en-US" sz="6600" dirty="0"/>
              <a:t> </a:t>
            </a:r>
          </a:p>
          <a:p>
            <a:pPr algn="ctr"/>
            <a:r>
              <a:rPr lang="en-US" sz="6600" dirty="0"/>
              <a:t>an earthquake.</a:t>
            </a:r>
          </a:p>
        </p:txBody>
      </p:sp>
    </p:spTree>
    <p:extLst>
      <p:ext uri="{BB962C8B-B14F-4D97-AF65-F5344CB8AC3E}">
        <p14:creationId xmlns:p14="http://schemas.microsoft.com/office/powerpoint/2010/main" val="158069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hervz\Desktop\EARTHQUAKE GAME\aff2349e88e1d67f189b881e616105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30" y="0"/>
            <a:ext cx="1232262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0800" y="0"/>
            <a:ext cx="8501558"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FINAL STAGE 3: Master Level </a:t>
            </a:r>
          </a:p>
        </p:txBody>
      </p:sp>
      <p:sp>
        <p:nvSpPr>
          <p:cNvPr id="13" name="Rectangle 12"/>
          <p:cNvSpPr/>
          <p:nvPr/>
        </p:nvSpPr>
        <p:spPr>
          <a:xfrm>
            <a:off x="228373" y="4955851"/>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BEFORE</a:t>
            </a:r>
          </a:p>
        </p:txBody>
      </p:sp>
      <p:sp>
        <p:nvSpPr>
          <p:cNvPr id="8" name="Rectangle 7"/>
          <p:cNvSpPr/>
          <p:nvPr/>
        </p:nvSpPr>
        <p:spPr>
          <a:xfrm>
            <a:off x="8244001"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AFTER</a:t>
            </a:r>
          </a:p>
        </p:txBody>
      </p:sp>
      <p:sp>
        <p:nvSpPr>
          <p:cNvPr id="9" name="Rectangle 8"/>
          <p:cNvSpPr/>
          <p:nvPr/>
        </p:nvSpPr>
        <p:spPr>
          <a:xfrm>
            <a:off x="4296003"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DURING</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34667" r="67667" b="37333"/>
          <a:stretch/>
        </p:blipFill>
        <p:spPr>
          <a:xfrm>
            <a:off x="4092802" y="926318"/>
            <a:ext cx="3556227" cy="3768290"/>
          </a:xfrm>
          <a:prstGeom prst="rect">
            <a:avLst/>
          </a:prstGeom>
        </p:spPr>
      </p:pic>
    </p:spTree>
    <p:extLst>
      <p:ext uri="{BB962C8B-B14F-4D97-AF65-F5344CB8AC3E}">
        <p14:creationId xmlns:p14="http://schemas.microsoft.com/office/powerpoint/2010/main" val="37134987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hervz\Desktop\EARTHQUAKE GAME\aff2349e88e1d67f189b881e616105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30" y="0"/>
            <a:ext cx="1232262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0800" y="0"/>
            <a:ext cx="8501558"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FINAL STAGE 3: Master Level </a:t>
            </a:r>
          </a:p>
        </p:txBody>
      </p:sp>
      <p:sp>
        <p:nvSpPr>
          <p:cNvPr id="13" name="Rectangle 12"/>
          <p:cNvSpPr/>
          <p:nvPr/>
        </p:nvSpPr>
        <p:spPr>
          <a:xfrm>
            <a:off x="228373" y="4955851"/>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BEFORE</a:t>
            </a:r>
          </a:p>
        </p:txBody>
      </p:sp>
      <p:sp>
        <p:nvSpPr>
          <p:cNvPr id="8" name="Rectangle 7"/>
          <p:cNvSpPr/>
          <p:nvPr/>
        </p:nvSpPr>
        <p:spPr>
          <a:xfrm>
            <a:off x="8244001"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AFTER</a:t>
            </a:r>
          </a:p>
        </p:txBody>
      </p:sp>
      <p:sp>
        <p:nvSpPr>
          <p:cNvPr id="9" name="Rectangle 8"/>
          <p:cNvSpPr/>
          <p:nvPr/>
        </p:nvSpPr>
        <p:spPr>
          <a:xfrm>
            <a:off x="4296003"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DURING</a:t>
            </a:r>
          </a:p>
        </p:txBody>
      </p:sp>
      <p:pic>
        <p:nvPicPr>
          <p:cNvPr id="10" name="Picture 6" descr="C:\Users\mhervz\Desktop\EARTHQUAKE GAME\kissclipart-earthquake-drill-needs-clipart-lombok-earthquake-c-65363b35aa90c2f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882" y="1384692"/>
            <a:ext cx="5274876" cy="3009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1882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hervz\Desktop\EARTHQUAKE GAME\aff2349e88e1d67f189b881e616105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30" y="0"/>
            <a:ext cx="1232262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0800" y="0"/>
            <a:ext cx="8501558"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FINAL STAGE 3: Master Level </a:t>
            </a:r>
          </a:p>
        </p:txBody>
      </p:sp>
      <p:sp>
        <p:nvSpPr>
          <p:cNvPr id="13" name="Rectangle 12"/>
          <p:cNvSpPr/>
          <p:nvPr/>
        </p:nvSpPr>
        <p:spPr>
          <a:xfrm>
            <a:off x="228373" y="4955851"/>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BEFORE</a:t>
            </a:r>
          </a:p>
        </p:txBody>
      </p:sp>
      <p:sp>
        <p:nvSpPr>
          <p:cNvPr id="8" name="Rectangle 7"/>
          <p:cNvSpPr/>
          <p:nvPr/>
        </p:nvSpPr>
        <p:spPr>
          <a:xfrm>
            <a:off x="8244001"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AFTER</a:t>
            </a:r>
          </a:p>
        </p:txBody>
      </p:sp>
      <p:sp>
        <p:nvSpPr>
          <p:cNvPr id="9" name="Rectangle 8"/>
          <p:cNvSpPr/>
          <p:nvPr/>
        </p:nvSpPr>
        <p:spPr>
          <a:xfrm>
            <a:off x="4296003"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DURING</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7399" y="1252109"/>
            <a:ext cx="5012269" cy="3335437"/>
          </a:xfrm>
          <a:prstGeom prst="rect">
            <a:avLst/>
          </a:prstGeom>
        </p:spPr>
      </p:pic>
    </p:spTree>
    <p:extLst>
      <p:ext uri="{BB962C8B-B14F-4D97-AF65-F5344CB8AC3E}">
        <p14:creationId xmlns:p14="http://schemas.microsoft.com/office/powerpoint/2010/main" val="21777306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hervz\Desktop\EARTHQUAKE GAME\aff2349e88e1d67f189b881e616105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30" y="0"/>
            <a:ext cx="1232262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0800" y="0"/>
            <a:ext cx="8501558"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FINAL STAGE 3: Master Level </a:t>
            </a:r>
          </a:p>
        </p:txBody>
      </p:sp>
      <p:sp>
        <p:nvSpPr>
          <p:cNvPr id="13" name="Rectangle 12"/>
          <p:cNvSpPr/>
          <p:nvPr/>
        </p:nvSpPr>
        <p:spPr>
          <a:xfrm>
            <a:off x="228373" y="4955851"/>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BEFORE</a:t>
            </a:r>
          </a:p>
        </p:txBody>
      </p:sp>
      <p:sp>
        <p:nvSpPr>
          <p:cNvPr id="8" name="Rectangle 7"/>
          <p:cNvSpPr/>
          <p:nvPr/>
        </p:nvSpPr>
        <p:spPr>
          <a:xfrm>
            <a:off x="8244001"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AFTER</a:t>
            </a:r>
          </a:p>
        </p:txBody>
      </p:sp>
      <p:sp>
        <p:nvSpPr>
          <p:cNvPr id="9" name="Rectangle 8"/>
          <p:cNvSpPr/>
          <p:nvPr/>
        </p:nvSpPr>
        <p:spPr>
          <a:xfrm>
            <a:off x="4296003" y="4995377"/>
            <a:ext cx="3556227" cy="1089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n>
                  <a:solidFill>
                    <a:sysClr val="windowText" lastClr="000000"/>
                  </a:solidFill>
                </a:ln>
                <a:solidFill>
                  <a:sysClr val="windowText" lastClr="000000"/>
                </a:solidFill>
              </a:rPr>
              <a:t>DURING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5205" y="1024930"/>
            <a:ext cx="7220896" cy="3470508"/>
          </a:xfrm>
          <a:prstGeom prst="rect">
            <a:avLst/>
          </a:prstGeom>
        </p:spPr>
      </p:pic>
    </p:spTree>
    <p:extLst>
      <p:ext uri="{BB962C8B-B14F-4D97-AF65-F5344CB8AC3E}">
        <p14:creationId xmlns:p14="http://schemas.microsoft.com/office/powerpoint/2010/main" val="7013010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8800" b="1" dirty="0"/>
              <a:t>ANSWERS</a:t>
            </a:r>
          </a:p>
        </p:txBody>
      </p:sp>
      <p:sp>
        <p:nvSpPr>
          <p:cNvPr id="3" name="Content Placeholder 2"/>
          <p:cNvSpPr>
            <a:spLocks noGrp="1"/>
          </p:cNvSpPr>
          <p:nvPr>
            <p:ph idx="1"/>
          </p:nvPr>
        </p:nvSpPr>
        <p:spPr/>
        <p:txBody>
          <a:bodyPr>
            <a:normAutofit/>
          </a:bodyPr>
          <a:lstStyle/>
          <a:p>
            <a:pPr marL="514350" indent="-514350">
              <a:buAutoNum type="arabicPeriod"/>
            </a:pPr>
            <a:r>
              <a:rPr lang="en-US" sz="4000" b="1" dirty="0"/>
              <a:t>  AFTER</a:t>
            </a:r>
          </a:p>
          <a:p>
            <a:pPr marL="514350" indent="-514350">
              <a:buAutoNum type="arabicPeriod"/>
            </a:pPr>
            <a:r>
              <a:rPr lang="en-US" sz="4000" b="1" dirty="0"/>
              <a:t>  DURING</a:t>
            </a:r>
          </a:p>
          <a:p>
            <a:pPr marL="0" indent="0">
              <a:buNone/>
            </a:pPr>
            <a:r>
              <a:rPr lang="en-US" sz="4000" dirty="0"/>
              <a:t>3.   </a:t>
            </a:r>
            <a:r>
              <a:rPr lang="en-US" sz="4000" b="1" dirty="0"/>
              <a:t>BEFORE</a:t>
            </a:r>
          </a:p>
          <a:p>
            <a:pPr marL="0" indent="0">
              <a:buNone/>
            </a:pPr>
            <a:r>
              <a:rPr lang="en-US" sz="4000" dirty="0"/>
              <a:t>4.    </a:t>
            </a:r>
            <a:r>
              <a:rPr lang="en-US" sz="4000" b="1" dirty="0"/>
              <a:t>BEFORE</a:t>
            </a:r>
          </a:p>
          <a:p>
            <a:pPr marL="0" indent="0">
              <a:buNone/>
            </a:pPr>
            <a:r>
              <a:rPr lang="en-US" sz="4000" dirty="0"/>
              <a:t>5.   </a:t>
            </a:r>
            <a:r>
              <a:rPr lang="en-US" sz="4000" b="1" dirty="0"/>
              <a:t>DURING</a:t>
            </a:r>
            <a:r>
              <a:rPr lang="en-US" sz="4000" dirty="0"/>
              <a:t>	</a:t>
            </a:r>
            <a:endParaRPr lang="en-US" sz="4000" dirty="0">
              <a:ln w="18415" cmpd="sng">
                <a:solidFill>
                  <a:sysClr val="windowText" lastClr="000000"/>
                </a:solidFill>
                <a:prstDash val="solid"/>
              </a:ln>
            </a:endParaRPr>
          </a:p>
          <a:p>
            <a:pPr marL="0" indent="0">
              <a:buNone/>
            </a:pPr>
            <a:endParaRPr lang="en-US" sz="700" dirty="0">
              <a:ln w="18415" cmpd="sng">
                <a:solidFill>
                  <a:sysClr val="windowText" lastClr="000000"/>
                </a:solidFill>
                <a:prstDash val="solid"/>
              </a:ln>
              <a:effectLst>
                <a:outerShdw blurRad="63500" dir="3600000" algn="tl" rotWithShape="0">
                  <a:srgbClr val="000000">
                    <a:alpha val="70000"/>
                  </a:srgbClr>
                </a:outerShdw>
              </a:effectLst>
            </a:endParaRPr>
          </a:p>
        </p:txBody>
      </p:sp>
      <p:pic>
        <p:nvPicPr>
          <p:cNvPr id="1026" name="Picture 2" descr="C:\Users\mhervz\Desktop\EARTHQUAKE GAME\9f0f5cabdcab69fd43af9e51d55c974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8577" y="1562101"/>
            <a:ext cx="11214845" cy="515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92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xit" presetSubtype="32" fill="hold" nodeType="afterEffect">
                                  <p:stCondLst>
                                    <p:cond delay="0"/>
                                  </p:stCondLst>
                                  <p:childTnLst>
                                    <p:animEffect transition="out" filter="circle(out)">
                                      <p:cBhvr>
                                        <p:cTn id="6" dur="5000"/>
                                        <p:tgtEl>
                                          <p:spTgt spid="1026"/>
                                        </p:tgtEl>
                                      </p:cBhvr>
                                    </p:animEffect>
                                    <p:set>
                                      <p:cBhvr>
                                        <p:cTn id="7" dur="1" fill="hold">
                                          <p:stCondLst>
                                            <p:cond delay="4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1" cy="6878783"/>
          </a:xfrm>
          <a:prstGeom prst="rect">
            <a:avLst/>
          </a:prstGeom>
        </p:spPr>
      </p:pic>
      <p:pic>
        <p:nvPicPr>
          <p:cNvPr id="19458" name="Picture 2" descr="C:\Users\mhervz\Desktop\EARTHQUAKE GAME\TalkativeMessyHammerheadshark-max-1mb.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3200" y="3622769"/>
            <a:ext cx="5042032" cy="346128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ular Callout 4"/>
          <p:cNvSpPr/>
          <p:nvPr/>
        </p:nvSpPr>
        <p:spPr>
          <a:xfrm>
            <a:off x="3284376" y="186611"/>
            <a:ext cx="8005665" cy="3436157"/>
          </a:xfrm>
          <a:prstGeom prst="wedgeRectCallout">
            <a:avLst>
              <a:gd name="adj1" fmla="val -45075"/>
              <a:gd name="adj2" fmla="val 75534"/>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ln>
                  <a:solidFill>
                    <a:sysClr val="windowText" lastClr="000000"/>
                  </a:solidFill>
                </a:ln>
                <a:solidFill>
                  <a:schemeClr val="tx1"/>
                </a:solidFill>
              </a:rPr>
              <a:t>You’re really awesome .</a:t>
            </a:r>
          </a:p>
        </p:txBody>
      </p:sp>
      <p:sp>
        <p:nvSpPr>
          <p:cNvPr id="11" name="Rectangular Callout 10"/>
          <p:cNvSpPr/>
          <p:nvPr/>
        </p:nvSpPr>
        <p:spPr>
          <a:xfrm>
            <a:off x="3284376" y="200916"/>
            <a:ext cx="8005665" cy="3436157"/>
          </a:xfrm>
          <a:prstGeom prst="wedgeRectCallout">
            <a:avLst>
              <a:gd name="adj1" fmla="val -45075"/>
              <a:gd name="adj2" fmla="val 75534"/>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ln>
                  <a:solidFill>
                    <a:sysClr val="windowText" lastClr="000000"/>
                  </a:solidFill>
                </a:ln>
                <a:solidFill>
                  <a:schemeClr val="tx1"/>
                </a:solidFill>
              </a:rPr>
              <a:t>Here is last treasure.</a:t>
            </a:r>
          </a:p>
        </p:txBody>
      </p:sp>
      <p:pic>
        <p:nvPicPr>
          <p:cNvPr id="1026" name="Picture 2" descr="C:\Users\mhervz\Desktop\EARTHQUAKE GAME\chestspin.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35202"/>
            <a:ext cx="12192000" cy="691398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583622" y="1231841"/>
            <a:ext cx="3323347" cy="923330"/>
          </a:xfrm>
          <a:prstGeom prst="rect">
            <a:avLst/>
          </a:prstGeom>
          <a:noFill/>
        </p:spPr>
        <p:txBody>
          <a:bodyPr wrap="none" lIns="91440" tIns="45720" rIns="91440" bIns="45720">
            <a:spAutoFit/>
          </a:bodyPr>
          <a:lstStyle/>
          <a:p>
            <a:pPr algn="ctr"/>
            <a:r>
              <a:rPr lang="en-U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OPEN THIS</a:t>
            </a:r>
            <a:endParaRPr lang="en-U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 y="-35202"/>
            <a:ext cx="12192000" cy="7011819"/>
          </a:xfrm>
          <a:prstGeom prst="rect">
            <a:avLst/>
          </a:prstGeom>
        </p:spPr>
      </p:pic>
      <p:sp>
        <p:nvSpPr>
          <p:cNvPr id="13" name="Rectangle 12"/>
          <p:cNvSpPr/>
          <p:nvPr/>
        </p:nvSpPr>
        <p:spPr>
          <a:xfrm>
            <a:off x="1534494" y="2948874"/>
            <a:ext cx="9421618" cy="1200329"/>
          </a:xfrm>
          <a:prstGeom prst="rect">
            <a:avLst/>
          </a:prstGeom>
          <a:noFill/>
        </p:spPr>
        <p:txBody>
          <a:bodyPr wrap="none" lIns="91440" tIns="45720" rIns="91440" bIns="45720">
            <a:spAutoFit/>
            <a:scene3d>
              <a:camera prst="obliqueTopRight"/>
              <a:lightRig rig="threePt" dir="t"/>
            </a:scene3d>
          </a:bodyPr>
          <a:lstStyle/>
          <a:p>
            <a:pPr algn="ctr"/>
            <a:r>
              <a:rPr lang="en-US" sz="7200" b="1" dirty="0">
                <a:ln w="12700">
                  <a:solidFill>
                    <a:schemeClr val="tx2">
                      <a:satMod val="155000"/>
                    </a:schemeClr>
                  </a:solidFill>
                  <a:prstDash val="solid"/>
                </a:ln>
                <a:solidFill>
                  <a:schemeClr val="bg2">
                    <a:tint val="85000"/>
                    <a:satMod val="155000"/>
                  </a:schemeClr>
                </a:solidFill>
                <a:effectLst>
                  <a:glow rad="228600">
                    <a:schemeClr val="accent5">
                      <a:satMod val="175000"/>
                      <a:alpha val="40000"/>
                    </a:schemeClr>
                  </a:glow>
                  <a:outerShdw blurRad="41275" dist="20320" dir="1800000" algn="tl" rotWithShape="0">
                    <a:srgbClr val="000000">
                      <a:alpha val="40000"/>
                    </a:srgbClr>
                  </a:outerShdw>
                </a:effectLst>
              </a:rPr>
              <a:t>TREASURE OF SURVIVAL</a:t>
            </a:r>
          </a:p>
        </p:txBody>
      </p:sp>
    </p:spTree>
    <p:extLst>
      <p:ext uri="{BB962C8B-B14F-4D97-AF65-F5344CB8AC3E}">
        <p14:creationId xmlns:p14="http://schemas.microsoft.com/office/powerpoint/2010/main" val="191694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6" presetClass="exit" presetSubtype="32" fill="hold" nodeType="clickEffect">
                                  <p:stCondLst>
                                    <p:cond delay="0"/>
                                  </p:stCondLst>
                                  <p:childTnLst>
                                    <p:animEffect transition="out" filter="circle(out)">
                                      <p:cBhvr>
                                        <p:cTn id="13" dur="2000"/>
                                        <p:tgtEl>
                                          <p:spTgt spid="1026"/>
                                        </p:tgtEl>
                                      </p:cBhvr>
                                    </p:animEffect>
                                    <p:set>
                                      <p:cBhvr>
                                        <p:cTn id="14" dur="1" fill="hold">
                                          <p:stCondLst>
                                            <p:cond delay="1999"/>
                                          </p:stCondLst>
                                        </p:cTn>
                                        <p:tgtEl>
                                          <p:spTgt spid="102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079" y="-81869"/>
            <a:ext cx="12192001" cy="6878783"/>
          </a:xfrm>
          <a:prstGeom prst="rect">
            <a:avLst/>
          </a:prstGeom>
        </p:spPr>
      </p:pic>
      <p:sp>
        <p:nvSpPr>
          <p:cNvPr id="2" name="Rectangle 1"/>
          <p:cNvSpPr/>
          <p:nvPr/>
        </p:nvSpPr>
        <p:spPr>
          <a:xfrm>
            <a:off x="2220687" y="725490"/>
            <a:ext cx="7613778" cy="2632033"/>
          </a:xfrm>
          <a:prstGeom prst="rect">
            <a:avLst/>
          </a:prstGeom>
          <a:noFill/>
        </p:spPr>
        <p:txBody>
          <a:bodyPr wrap="none" lIns="91440" tIns="45720" rIns="91440" bIns="45720">
            <a:prstTxWarp prst="textArchUp">
              <a:avLst/>
            </a:prstTxWarp>
            <a:spAutoFit/>
          </a:bodyPr>
          <a:lstStyle/>
          <a:p>
            <a:pPr algn="ctr"/>
            <a:r>
              <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CONGRATULATIONS </a:t>
            </a:r>
          </a:p>
        </p:txBody>
      </p:sp>
      <p:sp>
        <p:nvSpPr>
          <p:cNvPr id="5" name="Rectangle 4"/>
          <p:cNvSpPr/>
          <p:nvPr/>
        </p:nvSpPr>
        <p:spPr>
          <a:xfrm>
            <a:off x="216723" y="794802"/>
            <a:ext cx="11758554" cy="6063198"/>
          </a:xfrm>
          <a:prstGeom prst="rect">
            <a:avLst/>
          </a:prstGeom>
          <a:noFill/>
        </p:spPr>
        <p:txBody>
          <a:bodyPr wrap="square" lIns="91440" tIns="45720" rIns="91440" bIns="45720">
            <a:spAutoFit/>
          </a:bodyPr>
          <a:lstStyle/>
          <a:p>
            <a:pPr algn="ctr"/>
            <a:r>
              <a:rPr lang="en-US" sz="13800" b="1" cap="none" spc="50" dirty="0">
                <a:ln w="9525" cmpd="sng">
                  <a:solidFill>
                    <a:schemeClr val="accent1"/>
                  </a:solidFill>
                  <a:prstDash val="solid"/>
                </a:ln>
                <a:solidFill>
                  <a:srgbClr val="70AD47">
                    <a:tint val="1000"/>
                  </a:srgbClr>
                </a:solidFill>
                <a:effectLst>
                  <a:glow rad="38100">
                    <a:schemeClr val="accent1">
                      <a:alpha val="40000"/>
                    </a:schemeClr>
                  </a:glow>
                </a:effectLst>
              </a:rPr>
              <a:t>THE END</a:t>
            </a:r>
          </a:p>
          <a:p>
            <a:r>
              <a:rPr lang="en-US" sz="1000" u="sng" dirty="0"/>
              <a:t>REFERENCES:                                                                                                                                                                                                                                          </a:t>
            </a:r>
            <a:r>
              <a:rPr lang="en-US" sz="1000" u="sng" dirty="0">
                <a:hlinkClick r:id="rId3"/>
              </a:rPr>
              <a:t>Slip Faults (miamioh.edu)</a:t>
            </a:r>
            <a:endParaRPr lang="en-US" sz="1000" dirty="0"/>
          </a:p>
          <a:p>
            <a:r>
              <a:rPr lang="en-US" sz="1000" u="sng" dirty="0" err="1">
                <a:hlinkClick r:id="rId4"/>
              </a:rPr>
              <a:t>miedie</a:t>
            </a:r>
            <a:r>
              <a:rPr lang="en-US" sz="1000" u="sng" dirty="0">
                <a:hlinkClick r:id="rId4"/>
              </a:rPr>
              <a:t> pop-ups 4 examples with gif - Bing images</a:t>
            </a:r>
            <a:r>
              <a:rPr lang="en-US" sz="1000" dirty="0"/>
              <a:t>                                                                                                                                                                          </a:t>
            </a:r>
            <a:r>
              <a:rPr lang="en-US" sz="1000" u="sng" dirty="0" err="1">
                <a:hlinkClick r:id="rId5"/>
              </a:rPr>
              <a:t>Quest:Big</a:t>
            </a:r>
            <a:r>
              <a:rPr lang="en-US" sz="1000" u="sng" dirty="0">
                <a:hlinkClick r:id="rId5"/>
              </a:rPr>
              <a:t> Game Hunter (old) | </a:t>
            </a:r>
            <a:r>
              <a:rPr lang="en-US" sz="1000" u="sng" dirty="0" err="1">
                <a:hlinkClick r:id="rId5"/>
              </a:rPr>
              <a:t>WoWWiki</a:t>
            </a:r>
            <a:r>
              <a:rPr lang="en-US" sz="1000" u="sng" dirty="0">
                <a:hlinkClick r:id="rId5"/>
              </a:rPr>
              <a:t> | Fandom</a:t>
            </a:r>
            <a:endParaRPr lang="en-US" sz="1000" dirty="0"/>
          </a:p>
          <a:p>
            <a:r>
              <a:rPr lang="en-US" sz="1000" u="sng" dirty="0">
                <a:hlinkClick r:id="rId6"/>
              </a:rPr>
              <a:t>Funny Monkey 12 – LINE stickers | LINE STORE</a:t>
            </a:r>
            <a:r>
              <a:rPr lang="en-US" sz="1000" dirty="0"/>
              <a:t>                                                                                                                                                                              </a:t>
            </a:r>
            <a:r>
              <a:rPr lang="en-US" sz="1000" u="sng" dirty="0">
                <a:hlinkClick r:id="rId7"/>
              </a:rPr>
              <a:t>Earth Layers | </a:t>
            </a:r>
            <a:r>
              <a:rPr lang="en-US" sz="1000" u="sng" dirty="0" err="1">
                <a:hlinkClick r:id="rId7"/>
              </a:rPr>
              <a:t>Baamboozle</a:t>
            </a:r>
            <a:r>
              <a:rPr lang="en-US" sz="1000" u="sng" dirty="0">
                <a:hlinkClick r:id="rId7"/>
              </a:rPr>
              <a:t> - </a:t>
            </a:r>
            <a:r>
              <a:rPr lang="en-US" sz="1000" u="sng" dirty="0" err="1">
                <a:hlinkClick r:id="rId7"/>
              </a:rPr>
              <a:t>Baamboozle</a:t>
            </a:r>
            <a:r>
              <a:rPr lang="en-US" sz="1000" u="sng" dirty="0">
                <a:hlinkClick r:id="rId7"/>
              </a:rPr>
              <a:t> | The Most Fun Classroom Games!</a:t>
            </a:r>
            <a:endParaRPr lang="en-US" sz="1000" dirty="0"/>
          </a:p>
          <a:p>
            <a:r>
              <a:rPr lang="en-US" sz="1000" u="sng" dirty="0">
                <a:hlinkClick r:id="rId8"/>
              </a:rPr>
              <a:t>FUTURE PROGRESSIVE TENSE exercise | Live Worksheets</a:t>
            </a:r>
            <a:r>
              <a:rPr lang="en-US" sz="1000" dirty="0"/>
              <a:t>                                                                                                                                                            </a:t>
            </a:r>
            <a:r>
              <a:rPr lang="en-US" sz="1000" u="sng" dirty="0">
                <a:hlinkClick r:id="rId9"/>
              </a:rPr>
              <a:t>Adventures in 3D - part 2 by </a:t>
            </a:r>
            <a:r>
              <a:rPr lang="en-US" sz="1000" u="sng" dirty="0" err="1">
                <a:hlinkClick r:id="rId9"/>
              </a:rPr>
              <a:t>Shabello</a:t>
            </a:r>
            <a:r>
              <a:rPr lang="en-US" sz="1000" u="sng" dirty="0">
                <a:hlinkClick r:id="rId9"/>
              </a:rPr>
              <a:t> on </a:t>
            </a:r>
            <a:r>
              <a:rPr lang="en-US" sz="1000" u="sng" dirty="0" err="1">
                <a:hlinkClick r:id="rId9"/>
              </a:rPr>
              <a:t>Dribbble</a:t>
            </a:r>
            <a:endParaRPr lang="en-US" sz="1000" dirty="0"/>
          </a:p>
          <a:p>
            <a:r>
              <a:rPr lang="en-US" sz="1000" u="sng" dirty="0">
                <a:hlinkClick r:id="rId10"/>
              </a:rPr>
              <a:t>Funny Monkey ver.2 – LINE stickers | LINE STORE</a:t>
            </a:r>
            <a:r>
              <a:rPr lang="en-US" sz="1000" dirty="0"/>
              <a:t>                                                                                                                                                                          </a:t>
            </a:r>
            <a:r>
              <a:rPr lang="en-US" sz="1000" u="sng" dirty="0">
                <a:hlinkClick r:id="rId11"/>
              </a:rPr>
              <a:t>k5 </a:t>
            </a:r>
            <a:r>
              <a:rPr lang="en-US" sz="1000" u="sng" dirty="0" err="1">
                <a:hlinkClick r:id="rId11"/>
              </a:rPr>
              <a:t>bouncecore</a:t>
            </a:r>
            <a:r>
              <a:rPr lang="en-US" sz="1000" u="sng" dirty="0">
                <a:hlinkClick r:id="rId11"/>
              </a:rPr>
              <a:t> gif - Bing images</a:t>
            </a:r>
            <a:endParaRPr lang="en-US" sz="1000" dirty="0"/>
          </a:p>
          <a:p>
            <a:r>
              <a:rPr lang="en-US" sz="1000" u="sng" dirty="0" err="1">
                <a:hlinkClick r:id="rId12"/>
              </a:rPr>
              <a:t>Torall</a:t>
            </a:r>
            <a:r>
              <a:rPr lang="en-US" sz="1000" u="sng" dirty="0">
                <a:hlinkClick r:id="rId12"/>
              </a:rPr>
              <a:t> Giant - Apps on Google Play</a:t>
            </a:r>
            <a:r>
              <a:rPr lang="en-US" sz="1000" dirty="0"/>
              <a:t>                                                                                                                                                                                                      </a:t>
            </a:r>
            <a:r>
              <a:rPr lang="en-US" sz="1000" u="sng" dirty="0" err="1">
                <a:hlinkClick r:id="rId13"/>
              </a:rPr>
              <a:t>Tarheel</a:t>
            </a:r>
            <a:r>
              <a:rPr lang="en-US" sz="1000" u="sng" dirty="0">
                <a:hlinkClick r:id="rId13"/>
              </a:rPr>
              <a:t> Writer - Gay stories, original and suggested.</a:t>
            </a:r>
            <a:endParaRPr lang="en-US" sz="1000" dirty="0"/>
          </a:p>
          <a:p>
            <a:r>
              <a:rPr lang="en-US" sz="1000" u="sng" dirty="0">
                <a:hlinkClick r:id="rId14"/>
              </a:rPr>
              <a:t>digital Art, Valley, Statue, Mountain, Fantasy Art Wallpapers HD / Desktop and Mobile Backgrounds (wallup.net)</a:t>
            </a:r>
            <a:r>
              <a:rPr lang="en-US" sz="1000" dirty="0"/>
              <a:t>                                                         </a:t>
            </a:r>
            <a:r>
              <a:rPr lang="en-US" sz="1000" u="sng" dirty="0">
                <a:hlinkClick r:id="rId15"/>
              </a:rPr>
              <a:t>Secrets of </a:t>
            </a:r>
            <a:r>
              <a:rPr lang="en-US" sz="1000" u="sng" dirty="0" err="1">
                <a:hlinkClick r:id="rId15"/>
              </a:rPr>
              <a:t>Stranglethorn</a:t>
            </a:r>
            <a:r>
              <a:rPr lang="en-US" sz="1000" u="sng" dirty="0">
                <a:hlinkClick r:id="rId15"/>
              </a:rPr>
              <a:t> Vale - Hearthstone (blizzard.com)</a:t>
            </a:r>
            <a:endParaRPr lang="en-US" sz="1000" dirty="0"/>
          </a:p>
          <a:p>
            <a:r>
              <a:rPr lang="en-US" sz="1000" u="sng" dirty="0">
                <a:hlinkClick r:id="rId16"/>
              </a:rPr>
              <a:t>Mississippi River ran backward 1812, maps (showme.net)</a:t>
            </a:r>
            <a:r>
              <a:rPr lang="en-US" sz="1000" dirty="0"/>
              <a:t>                                                                                                                                                              </a:t>
            </a:r>
            <a:r>
              <a:rPr lang="en-US" sz="1000" u="sng" dirty="0">
                <a:hlinkClick r:id="rId17"/>
              </a:rPr>
              <a:t>Earth’s Layered Structure - </a:t>
            </a:r>
            <a:r>
              <a:rPr lang="en-US" sz="1000" u="sng" dirty="0" err="1">
                <a:hlinkClick r:id="rId17"/>
              </a:rPr>
              <a:t>ppt</a:t>
            </a:r>
            <a:r>
              <a:rPr lang="en-US" sz="1000" u="sng" dirty="0">
                <a:hlinkClick r:id="rId17"/>
              </a:rPr>
              <a:t> video online download (slideplayer.com)</a:t>
            </a:r>
            <a:endParaRPr lang="en-US" sz="1000" dirty="0"/>
          </a:p>
          <a:p>
            <a:r>
              <a:rPr lang="en-US" sz="1000" u="sng" dirty="0">
                <a:hlinkClick r:id="rId18"/>
              </a:rPr>
              <a:t>princess poppy trolls - Google Search</a:t>
            </a:r>
            <a:r>
              <a:rPr lang="en-US" sz="1000" dirty="0"/>
              <a:t>                                                                                                                                                                                                    </a:t>
            </a:r>
            <a:r>
              <a:rPr lang="en-US" sz="1000" u="sng" dirty="0">
                <a:hlinkClick r:id="rId19"/>
              </a:rPr>
              <a:t>Iris Earthquake GIF by </a:t>
            </a:r>
            <a:r>
              <a:rPr lang="en-US" sz="1000" u="sng" dirty="0" err="1">
                <a:hlinkClick r:id="rId19"/>
              </a:rPr>
              <a:t>EarthScope</a:t>
            </a:r>
            <a:r>
              <a:rPr lang="en-US" sz="1000" u="sng" dirty="0">
                <a:hlinkClick r:id="rId19"/>
              </a:rPr>
              <a:t> Consortium - Find &amp; Share on GIPHY</a:t>
            </a:r>
            <a:endParaRPr lang="en-US" sz="1000" dirty="0"/>
          </a:p>
          <a:p>
            <a:r>
              <a:rPr lang="en-US" sz="1000" u="sng" dirty="0">
                <a:hlinkClick r:id="rId20"/>
              </a:rPr>
              <a:t>Living-Safely-with-Natures-Hazards.pdf (pagba.com)</a:t>
            </a:r>
            <a:r>
              <a:rPr lang="en-US" sz="1000" u="sng" dirty="0"/>
              <a:t>                                                                                                                                                     </a:t>
            </a:r>
            <a:r>
              <a:rPr lang="en-US" sz="1000" dirty="0"/>
              <a:t>                 </a:t>
            </a:r>
            <a:r>
              <a:rPr lang="en-US" sz="1000" u="sng" dirty="0">
                <a:hlinkClick r:id="rId21"/>
              </a:rPr>
              <a:t>2.2 active faults &amp; other earthquakes source zones | PPT (slideshare.net)                                                                                                                               2.2 active faults &amp; other earthquakes source zones | PPT (slideshare.net)</a:t>
            </a:r>
            <a:r>
              <a:rPr lang="en-US" sz="1000" dirty="0"/>
              <a:t>                                                                                                                                  </a:t>
            </a:r>
            <a:r>
              <a:rPr lang="en-US" sz="1000" u="sng" dirty="0">
                <a:hlinkClick r:id="rId22"/>
              </a:rPr>
              <a:t>Anatomy of an Earthquake | Exploring Earthquakes (calacademy.org)</a:t>
            </a:r>
            <a:r>
              <a:rPr lang="en-US" sz="1000" dirty="0"/>
              <a:t>                                                                                                                                                     </a:t>
            </a:r>
            <a:r>
              <a:rPr lang="en-US" sz="1000" u="sng" dirty="0">
                <a:hlinkClick r:id="rId23"/>
              </a:rPr>
              <a:t>The Science of Earthquakes | U.S. Geological Survey (usgs.gov)</a:t>
            </a:r>
            <a:r>
              <a:rPr lang="en-US" sz="1000" dirty="0"/>
              <a:t>                                                                                                                                                     </a:t>
            </a:r>
            <a:r>
              <a:rPr lang="en-US" sz="1000" u="sng" dirty="0">
                <a:hlinkClick r:id="rId24"/>
              </a:rPr>
              <a:t>Earthquakes and Seismic Waves (Part 2) - </a:t>
            </a:r>
            <a:r>
              <a:rPr lang="en-US" sz="1000" u="sng" dirty="0" err="1">
                <a:hlinkClick r:id="rId24"/>
              </a:rPr>
              <a:t>ppt</a:t>
            </a:r>
            <a:r>
              <a:rPr lang="en-US" sz="1000" u="sng" dirty="0">
                <a:hlinkClick r:id="rId24"/>
              </a:rPr>
              <a:t> download (slideplayer.com)</a:t>
            </a:r>
            <a:r>
              <a:rPr lang="en-US" sz="1000" u="sng" dirty="0"/>
              <a:t>                                       </a:t>
            </a:r>
            <a:r>
              <a:rPr lang="en-US" sz="1000" dirty="0"/>
              <a:t>                               </a:t>
            </a:r>
            <a:r>
              <a:rPr lang="en-US" sz="1000" u="sng" dirty="0">
                <a:hlinkClick r:id="rId25"/>
              </a:rPr>
              <a:t>https://www.facebook.com/News5Everywhere/photos/a.211004039056358/202202096603219/?type=3</a:t>
            </a:r>
            <a:r>
              <a:rPr lang="en-US" sz="1000" dirty="0"/>
              <a:t>                                                                       </a:t>
            </a:r>
            <a:r>
              <a:rPr lang="en-US" sz="1000" u="sng" dirty="0">
                <a:hlinkClick r:id="rId26"/>
              </a:rPr>
              <a:t>Vertical Seismograph </a:t>
            </a:r>
            <a:r>
              <a:rPr lang="en-US" sz="1000" u="sng" dirty="0">
                <a:hlinkClick r:id="rId27"/>
              </a:rPr>
              <a:t>–</a:t>
            </a:r>
            <a:r>
              <a:rPr lang="en-US" sz="1000" u="sng" dirty="0">
                <a:hlinkClick r:id="rId26"/>
              </a:rPr>
              <a:t> YouTube</a:t>
            </a:r>
            <a:r>
              <a:rPr lang="en-US" sz="1000" dirty="0"/>
              <a:t>                                                                                                                                                                </a:t>
            </a:r>
            <a:r>
              <a:rPr lang="en-US" sz="1000" u="sng" dirty="0">
                <a:hlinkClick r:id="rId27"/>
              </a:rPr>
              <a:t>What To Do During An Earthquake (Department of Public Safety) &amp;</a:t>
            </a:r>
            <a:r>
              <a:rPr lang="en-US" sz="1000" u="sng" dirty="0" err="1">
                <a:hlinkClick r:id="rId27"/>
              </a:rPr>
              <a:t>mdash</a:t>
            </a:r>
            <a:r>
              <a:rPr lang="en-US" sz="1000" u="sng" dirty="0">
                <a:hlinkClick r:id="rId27"/>
              </a:rPr>
              <a:t>; </a:t>
            </a:r>
            <a:r>
              <a:rPr lang="en-US" sz="1000" u="sng" dirty="0" err="1">
                <a:hlinkClick r:id="rId27"/>
              </a:rPr>
              <a:t>Nextdoor</a:t>
            </a:r>
            <a:r>
              <a:rPr lang="en-US" sz="1000" u="sng" dirty="0">
                <a:hlinkClick r:id="rId27"/>
              </a:rPr>
              <a:t> — </a:t>
            </a:r>
            <a:r>
              <a:rPr lang="en-US" sz="1000" u="sng" dirty="0" err="1">
                <a:hlinkClick r:id="rId27"/>
              </a:rPr>
              <a:t>Nextdoor</a:t>
            </a:r>
            <a:r>
              <a:rPr lang="en-US" sz="1000" dirty="0"/>
              <a:t>                     </a:t>
            </a:r>
            <a:r>
              <a:rPr lang="en-US" sz="1000" u="sng" dirty="0">
                <a:hlinkClick r:id="rId28"/>
              </a:rPr>
              <a:t>Seismic Waves and </a:t>
            </a:r>
            <a:r>
              <a:rPr lang="en-US" sz="1000" u="sng" dirty="0" err="1">
                <a:hlinkClick r:id="rId28"/>
              </a:rPr>
              <a:t>Earthquakes_The</a:t>
            </a:r>
            <a:r>
              <a:rPr lang="en-US" sz="1000" u="sng" dirty="0">
                <a:hlinkClick r:id="rId28"/>
              </a:rPr>
              <a:t> </a:t>
            </a:r>
            <a:r>
              <a:rPr lang="en-US" sz="1000" u="sng" dirty="0" err="1">
                <a:hlinkClick r:id="rId28"/>
              </a:rPr>
              <a:t>RockDoctor</a:t>
            </a:r>
            <a:r>
              <a:rPr lang="en-US" sz="1000" u="sng" dirty="0">
                <a:hlinkClick r:id="rId28"/>
              </a:rPr>
              <a:t>. SW PA Geology and Geography. Washington County PA 'Little Washington' Research and Education (rootsweb.com)</a:t>
            </a:r>
            <a:r>
              <a:rPr lang="en-US" sz="1000" dirty="0"/>
              <a:t>                                                                                                                                                        </a:t>
            </a:r>
            <a:r>
              <a:rPr lang="en-US" sz="1000" u="sng" dirty="0">
                <a:hlinkClick r:id="rId29"/>
              </a:rPr>
              <a:t>Seismograph: Vertical- Incorporated Research Institutions for Seismology (iris.edu)</a:t>
            </a:r>
            <a:r>
              <a:rPr lang="en-US" sz="1000" dirty="0"/>
              <a:t>                                                                                                                                           </a:t>
            </a:r>
            <a:r>
              <a:rPr lang="en-US" sz="1000" u="sng" dirty="0">
                <a:hlinkClick r:id="rId30"/>
              </a:rPr>
              <a:t>Great </a:t>
            </a:r>
            <a:r>
              <a:rPr lang="en-US" sz="1000" u="sng" dirty="0" err="1">
                <a:hlinkClick r:id="rId30"/>
              </a:rPr>
              <a:t>ShakeOut</a:t>
            </a:r>
            <a:r>
              <a:rPr lang="en-US" sz="1000" u="sng" dirty="0">
                <a:hlinkClick r:id="rId30"/>
              </a:rPr>
              <a:t> Earthquake Drills - Drop, Cover, and Hold On</a:t>
            </a:r>
            <a:r>
              <a:rPr lang="en-US" sz="1000" dirty="0"/>
              <a:t>                                                                                                                                                               </a:t>
            </a:r>
            <a:r>
              <a:rPr lang="en-US" sz="1000" u="sng" dirty="0">
                <a:hlinkClick r:id="rId31"/>
              </a:rPr>
              <a:t>Difference Between Magnitude and Intensity | Difference Between</a:t>
            </a:r>
            <a:r>
              <a:rPr lang="en-US" sz="1000" dirty="0"/>
              <a:t>                                                                                                                                                 </a:t>
            </a:r>
            <a:r>
              <a:rPr lang="en-US" sz="1000" u="sng" dirty="0">
                <a:hlinkClick r:id="rId32"/>
              </a:rPr>
              <a:t>09.7-seismograph-horiz – An Introduction to Geology (opengeology.org)</a:t>
            </a:r>
            <a:r>
              <a:rPr lang="en-US" sz="1000" dirty="0"/>
              <a:t>                                                                                                                               </a:t>
            </a:r>
            <a:r>
              <a:rPr lang="en-US" sz="1000" u="sng" dirty="0">
                <a:hlinkClick r:id="rId33"/>
              </a:rPr>
              <a:t>What are the three types of waves generate during an earthquake? | Socratic</a:t>
            </a:r>
            <a:r>
              <a:rPr lang="en-US" sz="1000" dirty="0"/>
              <a:t>                                                                                                                                             </a:t>
            </a:r>
            <a:r>
              <a:rPr lang="en-US" sz="1000" u="sng" dirty="0">
                <a:hlinkClick r:id="rId34"/>
              </a:rPr>
              <a:t>Earthquake Country Alliance: Welcome to Earthquake Country!</a:t>
            </a:r>
            <a:r>
              <a:rPr lang="en-US" sz="1000" dirty="0"/>
              <a:t>                                                                                               </a:t>
            </a:r>
            <a:r>
              <a:rPr lang="en-US" sz="1000" u="sng" dirty="0">
                <a:hlinkClick r:id="rId35"/>
              </a:rPr>
              <a:t>Branch Trolls </a:t>
            </a:r>
            <a:r>
              <a:rPr lang="en-US" sz="1000" u="sng" dirty="0" err="1">
                <a:hlinkClick r:id="rId35"/>
              </a:rPr>
              <a:t>Trolls</a:t>
            </a:r>
            <a:r>
              <a:rPr lang="en-US" sz="1000" u="sng" dirty="0">
                <a:hlinkClick r:id="rId35"/>
              </a:rPr>
              <a:t> Poppy Clipart Trolls </a:t>
            </a:r>
            <a:r>
              <a:rPr lang="en-US" sz="1000" u="sng" dirty="0" err="1">
                <a:hlinkClick r:id="rId35"/>
              </a:rPr>
              <a:t>Png</a:t>
            </a:r>
            <a:r>
              <a:rPr lang="en-US" sz="1000" u="sng" dirty="0">
                <a:hlinkClick r:id="rId35"/>
              </a:rPr>
              <a:t> Poppy PNG Image With Transparent Background | </a:t>
            </a:r>
            <a:r>
              <a:rPr lang="en-US" sz="1000" u="sng" dirty="0" err="1">
                <a:hlinkClick r:id="rId35"/>
              </a:rPr>
              <a:t>TOPpng</a:t>
            </a:r>
            <a:r>
              <a:rPr lang="en-US" sz="1000" dirty="0"/>
              <a:t>                                                                                                                 </a:t>
            </a:r>
            <a:r>
              <a:rPr lang="en-US" sz="1000" u="sng" dirty="0">
                <a:hlinkClick r:id="rId36"/>
              </a:rPr>
              <a:t>Earth's tectonic plates skitter about | Science | AAAS</a:t>
            </a:r>
            <a:r>
              <a:rPr lang="en-US" sz="1000" dirty="0"/>
              <a:t>                                                                                                                                                                      </a:t>
            </a:r>
            <a:r>
              <a:rPr lang="en-US" sz="1000" u="sng" dirty="0">
                <a:hlinkClick r:id="rId37"/>
              </a:rPr>
              <a:t>strike slip fault gif animation - Google Search</a:t>
            </a:r>
            <a:r>
              <a:rPr lang="en-US" sz="1000" dirty="0"/>
              <a:t>                                                                                                                                                                                                                                        </a:t>
            </a:r>
            <a:r>
              <a:rPr lang="en-US" sz="1000" u="sng" dirty="0">
                <a:hlinkClick r:id="rId38"/>
              </a:rPr>
              <a:t>Tsunami Modeling | NEDUET NCBC Website</a:t>
            </a:r>
            <a:r>
              <a:rPr lang="en-US" sz="1000" dirty="0"/>
              <a:t>                                                                                                                                                                                         </a:t>
            </a:r>
            <a:r>
              <a:rPr lang="en-US" sz="1000" u="sng" dirty="0">
                <a:hlinkClick r:id="rId39"/>
              </a:rPr>
              <a:t>How tsunamis work (in animated GIFs) |</a:t>
            </a:r>
            <a:r>
              <a:rPr lang="en-US" sz="1000" dirty="0"/>
              <a:t>       </a:t>
            </a:r>
            <a:r>
              <a:rPr lang="en-US" sz="1000" u="sng" dirty="0">
                <a:hlinkClick r:id="rId40"/>
              </a:rPr>
              <a:t>What is an Earthquake? Y9 Geography. What is an Earthquake To understand how earthquakes are measured, recorded and classified To evaluate the short and. - </a:t>
            </a:r>
            <a:r>
              <a:rPr lang="en-US" sz="1000" u="sng" dirty="0" err="1">
                <a:hlinkClick r:id="rId40"/>
              </a:rPr>
              <a:t>ppt</a:t>
            </a:r>
            <a:r>
              <a:rPr lang="en-US" sz="1000" u="sng" dirty="0">
                <a:hlinkClick r:id="rId40"/>
              </a:rPr>
              <a:t> download (slideplayer.com)</a:t>
            </a:r>
            <a:r>
              <a:rPr lang="en-US" sz="1000" dirty="0"/>
              <a:t>                                                                                                                                                                                                                                                                  </a:t>
            </a:r>
            <a:r>
              <a:rPr lang="en-US" sz="1000" u="sng" dirty="0">
                <a:hlinkClick r:id="rId41"/>
              </a:rPr>
              <a:t>3D Animation showing Formation of a Tsunami </a:t>
            </a:r>
            <a:r>
              <a:rPr lang="en-US" sz="1000" u="sng" dirty="0">
                <a:hlinkClick r:id="rId42"/>
              </a:rPr>
              <a:t>–</a:t>
            </a:r>
            <a:r>
              <a:rPr lang="en-US" sz="1000" u="sng" dirty="0">
                <a:hlinkClick r:id="rId41"/>
              </a:rPr>
              <a:t> YouTube</a:t>
            </a:r>
            <a:r>
              <a:rPr lang="en-US" sz="1000" dirty="0"/>
              <a:t>                                                                                                                                                                     </a:t>
            </a:r>
            <a:r>
              <a:rPr lang="en-US" sz="1000" u="sng" dirty="0">
                <a:hlinkClick r:id="rId42"/>
              </a:rPr>
              <a:t>Ocean Trench (nationalgeographic.org)</a:t>
            </a:r>
            <a:endParaRPr lang="en-US" sz="1000" dirty="0"/>
          </a:p>
          <a:p>
            <a:r>
              <a:rPr lang="en-US" sz="1000" dirty="0"/>
              <a:t> </a:t>
            </a:r>
          </a:p>
          <a:p>
            <a:pPr algn="ctr"/>
            <a:endParaRPr lang="en-US" sz="10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6" name="Picture 5"/>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3416844" y="2374900"/>
            <a:ext cx="4572000" cy="4572000"/>
          </a:xfrm>
          <a:prstGeom prst="rect">
            <a:avLst/>
          </a:prstGeom>
        </p:spPr>
      </p:pic>
      <p:sp>
        <p:nvSpPr>
          <p:cNvPr id="7" name="Action Button: Go Forward or Next 6">
            <a:hlinkClick r:id="rId44" action="ppaction://hlinkpres?slideindex=1&amp;slidetitle=PowerPoint Presentation" highlightClick="1"/>
            <a:extLst>
              <a:ext uri="{FF2B5EF4-FFF2-40B4-BE49-F238E27FC236}">
                <a16:creationId xmlns:a16="http://schemas.microsoft.com/office/drawing/2014/main" id="{C1697F92-69B0-4CA5-AD0B-CDE003315C1A}"/>
              </a:ext>
            </a:extLst>
          </p:cNvPr>
          <p:cNvSpPr/>
          <p:nvPr/>
        </p:nvSpPr>
        <p:spPr>
          <a:xfrm>
            <a:off x="9719943" y="5544280"/>
            <a:ext cx="2044332"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HOME</a:t>
            </a:r>
            <a:endParaRPr lang="en-CA" sz="4400" dirty="0"/>
          </a:p>
        </p:txBody>
      </p:sp>
    </p:spTree>
    <p:extLst>
      <p:ext uri="{BB962C8B-B14F-4D97-AF65-F5344CB8AC3E}">
        <p14:creationId xmlns:p14="http://schemas.microsoft.com/office/powerpoint/2010/main" val="152978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5"/>
                                        </p:tgtEl>
                                      </p:cBhvr>
                                      <p:by x="150000" y="150000"/>
                                    </p:animScale>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E980191D2BF94E80B3FDA0C0926D11" ma:contentTypeVersion="20" ma:contentTypeDescription="Create a new document." ma:contentTypeScope="" ma:versionID="918837e389f270be8f02177018068195">
  <xsd:schema xmlns:xsd="http://www.w3.org/2001/XMLSchema" xmlns:xs="http://www.w3.org/2001/XMLSchema" xmlns:p="http://schemas.microsoft.com/office/2006/metadata/properties" xmlns:ns2="f067b41b-8527-496f-8093-2b3c518d808d" xmlns:ns3="3a694bc3-6f4a-4f48-a55b-cc0e6f2690ed" targetNamespace="http://schemas.microsoft.com/office/2006/metadata/properties" ma:root="true" ma:fieldsID="19212e4d4f2fea0e91cd3ed124c87b3f" ns2:_="" ns3:_="">
    <xsd:import namespace="f067b41b-8527-496f-8093-2b3c518d808d"/>
    <xsd:import namespace="3a694bc3-6f4a-4f48-a55b-cc0e6f2690e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Date" minOccurs="0"/>
                <xsd:element ref="ns3:_Flow_SignoffStatus" minOccurs="0"/>
                <xsd:element ref="ns2:TaxCatchAll" minOccurs="0"/>
                <xsd:element ref="ns3:MediaServiceOCR" minOccurs="0"/>
                <xsd:element ref="ns3:MediaServiceGenerationTime" minOccurs="0"/>
                <xsd:element ref="ns3:MediaServiceEventHashCode" minOccurs="0"/>
                <xsd:element ref="ns3:lcf76f155ced4ddcb4097134ff3c332f" minOccurs="0"/>
                <xsd:element ref="ns3:MediaServiceDateTaken" minOccurs="0"/>
                <xsd:element ref="ns3:MediaLengthInSeconds" minOccurs="0"/>
                <xsd:element ref="ns3:MediaServiceObjectDetectorVersions"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7b41b-8527-496f-8093-2b3c518d808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5d94babc-1953-4c25-aadc-3940070066f2}" ma:internalName="TaxCatchAll" ma:showField="CatchAllData" ma:web="f067b41b-8527-496f-8093-2b3c518d808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a694bc3-6f4a-4f48-a55b-cc0e6f2690e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Date" ma:index="12" nillable="true" ma:displayName="Date" ma:default="2/23/2023" ma:format="DateOnly" ma:internalName="Date">
      <xsd:simpleType>
        <xsd:restriction base="dms:DateTime"/>
      </xsd:simpleType>
    </xsd:element>
    <xsd:element name="_Flow_SignoffStatus" ma:index="13" nillable="true" ma:displayName="Sign-off status" ma:internalName="Sign_x002d_off_x0020_status">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3be0efa-dd52-4515-a411-1eb6e0b8c109"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descriptio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Location" ma:index="23" nillable="true" ma:displayName="Location" ma:descrip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a694bc3-6f4a-4f48-a55b-cc0e6f2690ed">
      <Terms xmlns="http://schemas.microsoft.com/office/infopath/2007/PartnerControls"/>
    </lcf76f155ced4ddcb4097134ff3c332f>
    <TaxCatchAll xmlns="f067b41b-8527-496f-8093-2b3c518d808d" xsi:nil="true"/>
    <Date xmlns="3a694bc3-6f4a-4f48-a55b-cc0e6f2690ed" xsi:nil="true"/>
    <_Flow_SignoffStatus xmlns="3a694bc3-6f4a-4f48-a55b-cc0e6f2690ed" xsi:nil="true"/>
  </documentManagement>
</p:properties>
</file>

<file path=customXml/itemProps1.xml><?xml version="1.0" encoding="utf-8"?>
<ds:datastoreItem xmlns:ds="http://schemas.openxmlformats.org/officeDocument/2006/customXml" ds:itemID="{806528A0-FF4F-4D13-9CC5-DB6A7D689444}"/>
</file>

<file path=customXml/itemProps2.xml><?xml version="1.0" encoding="utf-8"?>
<ds:datastoreItem xmlns:ds="http://schemas.openxmlformats.org/officeDocument/2006/customXml" ds:itemID="{EBBB3408-F29D-4DAD-BEBD-1D49B57C9DB9}">
  <ds:schemaRefs>
    <ds:schemaRef ds:uri="http://schemas.microsoft.com/sharepoint/v3/contenttype/forms"/>
  </ds:schemaRefs>
</ds:datastoreItem>
</file>

<file path=customXml/itemProps3.xml><?xml version="1.0" encoding="utf-8"?>
<ds:datastoreItem xmlns:ds="http://schemas.openxmlformats.org/officeDocument/2006/customXml" ds:itemID="{5AC265AA-6802-41E8-88C9-6E9475895610}">
  <ds:schemaRefs>
    <ds:schemaRef ds:uri="http://schemas.microsoft.com/office/2006/metadata/properties"/>
    <ds:schemaRef ds:uri="http://schemas.microsoft.com/office/2006/documentManagement/types"/>
    <ds:schemaRef ds:uri="546f70b6-842b-4b5e-99cb-cf3af2c3c19f"/>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941fee33-f9af-40bf-a33d-91bb8756795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710</TotalTime>
  <Words>3163</Words>
  <Application>Microsoft Office PowerPoint</Application>
  <PresentationFormat>Widescreen</PresentationFormat>
  <Paragraphs>441</Paragraphs>
  <Slides>104</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104</vt:i4>
      </vt:variant>
    </vt:vector>
  </HeadingPairs>
  <TitlesOfParts>
    <vt:vector size="108" baseType="lpstr">
      <vt:lpstr>Aharoni</vt:lpstr>
      <vt:lpstr>Arial</vt:lpstr>
      <vt:lpstr>Calibri</vt:lpstr>
      <vt:lpstr>Office Theme</vt:lpstr>
      <vt:lpstr>MISSION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vt:lpstr>
      <vt:lpstr>PowerPoint Presentation</vt:lpstr>
      <vt:lpstr>a</vt:lpstr>
      <vt:lpstr>PowerPoint Presentation</vt:lpstr>
      <vt:lpstr>PowerPoint Presentation</vt:lpstr>
      <vt:lpstr>PowerPoint Presentation</vt:lpstr>
      <vt:lpstr>PowerPoint Presentation</vt:lpstr>
      <vt:lpst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earthquake wave provide information about the interior of Earth?</vt:lpstr>
      <vt:lpstr>PowerPoint Presentation</vt:lpstr>
      <vt:lpstr>PowerPoint Presentation</vt:lpstr>
      <vt:lpstr>PowerPoint Presentation</vt:lpstr>
      <vt:lpstr>DIRECTION: Multiple Choice Read and analyze the questions and choose the correct answer.</vt:lpstr>
      <vt:lpstr>STAGE: MASTER</vt:lpstr>
      <vt:lpstr>STAGE: MASTER</vt:lpstr>
      <vt:lpstr>STAGE: MASTER</vt:lpstr>
      <vt:lpstr>STAGE: MASTER</vt:lpstr>
      <vt:lpstr>STAGE: MASTER</vt:lpstr>
      <vt:lpstr>ANSWERS</vt:lpstr>
      <vt:lpstr>PowerPoint Presentation</vt:lpstr>
      <vt:lpstr>PowerPoint Presentation</vt:lpstr>
      <vt:lpstr>MISSION 5: Last Chapter</vt:lpstr>
      <vt:lpstr>PowerPoint Presentation</vt:lpstr>
      <vt:lpstr>PowerPoint Presentation</vt:lpstr>
      <vt:lpstr>PowerPoint Presentation</vt:lpstr>
      <vt:lpstr>PowerPoint Presentation</vt:lpstr>
      <vt:lpstr>PowerPoint Presentation</vt:lpstr>
      <vt:lpstr>PowerPoint Presentation</vt:lpstr>
      <vt:lpstr>FLASHLIGHT</vt:lpstr>
      <vt:lpstr>WATER</vt:lpstr>
      <vt:lpstr>MONEY</vt:lpstr>
      <vt:lpstr>MEDICINE</vt:lpstr>
      <vt:lpstr>BATTERIES</vt:lpstr>
      <vt:lpstr>IMPORTANT DOCUMENTS</vt:lpstr>
      <vt:lpstr>READY TO EAT FOOD</vt:lpstr>
      <vt:lpstr>CLOTHES</vt:lpstr>
      <vt:lpstr>WHISTLE</vt:lpstr>
      <vt:lpstr>RADIO</vt:lpstr>
      <vt:lpstr>CELLPHONE</vt:lpstr>
      <vt:lpstr>PowerPoint Presentation</vt:lpstr>
      <vt:lpstr>PowerPoint Presentation</vt:lpstr>
      <vt:lpstr>PowerPoint Presentation</vt:lpstr>
      <vt:lpstr>BRAIN BLAST</vt:lpstr>
      <vt:lpstr>PowerPoint Presentation</vt:lpstr>
      <vt:lpstr>What does the pictures tell us to do DURING an earthquake?</vt:lpstr>
      <vt:lpstr>Try to identify what does the picture tell us to do DURING an earthquake?</vt:lpstr>
      <vt:lpstr>Try to identify what does the picture tell us to do DURING an earthquake?</vt:lpstr>
      <vt:lpstr>Try to identify what does the picture tell us to do DURING an earthquake?</vt:lpstr>
      <vt:lpstr>PowerPoint Presentation</vt:lpstr>
      <vt:lpstr>PowerPoint Presentation</vt:lpstr>
      <vt:lpstr>PowerPoint Presentation</vt:lpstr>
      <vt:lpstr>PowerPoint Presentation</vt:lpstr>
      <vt:lpstr>Try to identify what does the picture tell us to do AFTER an earthquake?</vt:lpstr>
      <vt:lpstr>What does the picture tell us to do AFTER an earthquake?</vt:lpstr>
      <vt:lpstr>What does the picture tell us to do AFTER an earthquake?</vt:lpstr>
      <vt:lpstr>What does the picture tell us to do AFTER an earthquake?</vt:lpstr>
      <vt:lpstr>PowerPoint Presentation</vt:lpstr>
      <vt:lpstr>This are some things to consider after an earthquake. Do you think it is important to know ? Why?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ANSWERS</vt:lpstr>
      <vt:lpstr>PowerPoint Presentation</vt:lpstr>
      <vt:lpstr>PowerPoint Presentation</vt:lpstr>
    </vt:vector>
  </TitlesOfParts>
  <Company>Project-OS.org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BONDING BY TRANSFER OF ELECTRON</dc:title>
  <dc:creator>anneline</dc:creator>
  <cp:lastModifiedBy>Marivic De vEra</cp:lastModifiedBy>
  <cp:revision>589</cp:revision>
  <dcterms:created xsi:type="dcterms:W3CDTF">2017-09-08T01:10:54Z</dcterms:created>
  <dcterms:modified xsi:type="dcterms:W3CDTF">2026-02-26T15:10:22Z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0x01010064E980191D2BF94E80B3FDA0C0926D11</vt:lpwstr>
  </property>
</Properties>
</file>